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4" r:id="rId2"/>
  </p:sldMasterIdLst>
  <p:notesMasterIdLst>
    <p:notesMasterId r:id="rId30"/>
  </p:notesMasterIdLst>
  <p:sldIdLst>
    <p:sldId id="7887" r:id="rId3"/>
    <p:sldId id="7911" r:id="rId4"/>
    <p:sldId id="7912" r:id="rId5"/>
    <p:sldId id="7914" r:id="rId6"/>
    <p:sldId id="7915" r:id="rId7"/>
    <p:sldId id="7935" r:id="rId8"/>
    <p:sldId id="7916" r:id="rId9"/>
    <p:sldId id="7936" r:id="rId10"/>
    <p:sldId id="7937" r:id="rId11"/>
    <p:sldId id="7938" r:id="rId12"/>
    <p:sldId id="7939" r:id="rId13"/>
    <p:sldId id="7940" r:id="rId14"/>
    <p:sldId id="7941" r:id="rId15"/>
    <p:sldId id="7942" r:id="rId16"/>
    <p:sldId id="7917" r:id="rId17"/>
    <p:sldId id="7925" r:id="rId18"/>
    <p:sldId id="7926" r:id="rId19"/>
    <p:sldId id="7943" r:id="rId20"/>
    <p:sldId id="7927" r:id="rId21"/>
    <p:sldId id="7944" r:id="rId22"/>
    <p:sldId id="7928" r:id="rId23"/>
    <p:sldId id="7945" r:id="rId24"/>
    <p:sldId id="7929" r:id="rId25"/>
    <p:sldId id="7946" r:id="rId26"/>
    <p:sldId id="7876" r:id="rId27"/>
    <p:sldId id="262" r:id="rId28"/>
    <p:sldId id="7885" r:id="rId29"/>
  </p:sldIdLst>
  <p:sldSz cx="12192000" cy="6858000"/>
  <p:notesSz cx="7099300" cy="10234613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目录" id="{C505D193-7E5D-44E2-9BA1-E640E0BC06BA}">
          <p14:sldIdLst>
            <p14:sldId id="7887"/>
          </p14:sldIdLst>
        </p14:section>
        <p14:section name="序曲" id="{840728DA-CBF5-4864-8534-6E1284E11977}">
          <p14:sldIdLst>
            <p14:sldId id="7911"/>
            <p14:sldId id="7912"/>
            <p14:sldId id="7914"/>
            <p14:sldId id="7915"/>
            <p14:sldId id="7935"/>
            <p14:sldId id="7916"/>
            <p14:sldId id="7936"/>
            <p14:sldId id="7937"/>
            <p14:sldId id="7938"/>
            <p14:sldId id="7939"/>
            <p14:sldId id="7940"/>
            <p14:sldId id="7941"/>
            <p14:sldId id="7942"/>
            <p14:sldId id="7917"/>
            <p14:sldId id="7925"/>
            <p14:sldId id="7926"/>
            <p14:sldId id="7943"/>
            <p14:sldId id="7927"/>
            <p14:sldId id="7944"/>
            <p14:sldId id="7928"/>
            <p14:sldId id="7945"/>
            <p14:sldId id="7929"/>
            <p14:sldId id="7946"/>
          </p14:sldIdLst>
        </p14:section>
        <p14:section name="再见" id="{C8D5E77A-98A2-42C4-8DE9-03D2BD758923}">
          <p14:sldIdLst>
            <p14:sldId id="7876"/>
            <p14:sldId id="262"/>
            <p14:sldId id="78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16" userDrawn="1">
          <p15:clr>
            <a:srgbClr val="A4A3A4"/>
          </p15:clr>
        </p15:guide>
        <p15:guide id="5" orient="horz" pos="958" userDrawn="1">
          <p15:clr>
            <a:srgbClr val="A4A3A4"/>
          </p15:clr>
        </p15:guide>
        <p15:guide id="6" orient="horz" pos="731" userDrawn="1">
          <p15:clr>
            <a:srgbClr val="A4A3A4"/>
          </p15:clr>
        </p15:guide>
        <p15:guide id="8" orient="horz" pos="3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E7C7E"/>
    <a:srgbClr val="244B61"/>
    <a:srgbClr val="3B6892"/>
    <a:srgbClr val="3333FF"/>
    <a:srgbClr val="19968B"/>
    <a:srgbClr val="21C9B9"/>
    <a:srgbClr val="3B78FF"/>
    <a:srgbClr val="0C0C0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710" autoAdjust="0"/>
    <p:restoredTop sz="95961" autoAdjust="0"/>
  </p:normalViewPr>
  <p:slideViewPr>
    <p:cSldViewPr snapToGrid="0">
      <p:cViewPr varScale="1">
        <p:scale>
          <a:sx n="62" d="100"/>
          <a:sy n="62" d="100"/>
        </p:scale>
        <p:origin x="456" y="52"/>
      </p:cViewPr>
      <p:guideLst>
        <p:guide orient="horz" pos="3430"/>
        <p:guide pos="3840"/>
        <p:guide pos="416"/>
        <p:guide orient="horz" pos="958"/>
        <p:guide orient="horz" pos="731"/>
        <p:guide orient="horz" pos="3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BDDD9FAD-0514-4934-AF60-548DC807C5CA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B110F8FE-5AB9-4B43-AF23-42F879C707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002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CE584D-DA30-42E6-B6AB-C9D2BEA4D81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23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51370C-D34B-9CB8-1157-5845938DF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C7E413-A7CC-42AB-2050-20C616B7E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872C67-892D-B813-2696-FC8507A8F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C2B4F-B315-4AEE-AD0A-906BD70E9D26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D17D77-4797-66B0-5615-626949E21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EF7B80-0CCD-87F5-C732-430CF1E19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B19D7-F1A2-43C4-8C0D-05B8FB51E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619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329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04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47845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803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053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388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0597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CCF1B-7B1A-C644-B031-CDCF7AE94813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E7B76-6D4A-D043-9FCE-C1FDFE2F9D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0007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228870A-086E-4FD4-AAF5-CECA400D71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0585" y="364350"/>
            <a:ext cx="1554844" cy="35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210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CCF1B-7B1A-C644-B031-CDCF7AE94813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E7B76-6D4A-D043-9FCE-C1FDFE2F9D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917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174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143171FD-B7AC-489A-91BA-0D890728E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1182D"/>
              </a:clrFrom>
              <a:clrTo>
                <a:srgbClr val="01182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6" t="50499"/>
          <a:stretch/>
        </p:blipFill>
        <p:spPr>
          <a:xfrm>
            <a:off x="6561" y="3618316"/>
            <a:ext cx="12192000" cy="3401364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91D76DD4-9D40-448E-9305-3D575E9D2020}"/>
              </a:ext>
            </a:extLst>
          </p:cNvPr>
          <p:cNvSpPr/>
          <p:nvPr userDrawn="1"/>
        </p:nvSpPr>
        <p:spPr>
          <a:xfrm>
            <a:off x="6561" y="3239684"/>
            <a:ext cx="12192000" cy="345279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553138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812800" indent="-355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400">
                <a:solidFill>
                  <a:srgbClr val="189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2DA8A99-4E3F-420F-9E9E-17E9B84113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10585" y="364350"/>
            <a:ext cx="1554844" cy="353947"/>
          </a:xfrm>
          <a:prstGeom prst="rect">
            <a:avLst/>
          </a:prstGeom>
        </p:spPr>
      </p:pic>
      <p:sp>
        <p:nvSpPr>
          <p:cNvPr id="15" name="椭圆 14"/>
          <p:cNvSpPr/>
          <p:nvPr userDrawn="1"/>
        </p:nvSpPr>
        <p:spPr>
          <a:xfrm>
            <a:off x="11290928" y="6595549"/>
            <a:ext cx="246888" cy="246888"/>
          </a:xfrm>
          <a:prstGeom prst="ellipse">
            <a:avLst/>
          </a:prstGeom>
          <a:solidFill>
            <a:srgbClr val="18978B"/>
          </a:solidFill>
          <a:ln>
            <a:solidFill>
              <a:srgbClr val="138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822" y="257614"/>
            <a:ext cx="10515600" cy="617641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244B6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11430" y="6692474"/>
            <a:ext cx="12180570" cy="169469"/>
          </a:xfrm>
          <a:prstGeom prst="rect">
            <a:avLst/>
          </a:pr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-1270" y="6692474"/>
            <a:ext cx="759220" cy="169469"/>
          </a:xfrm>
          <a:prstGeom prst="rect">
            <a:avLst/>
          </a:prstGeom>
          <a:solidFill>
            <a:srgbClr val="244B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 userDrawn="1"/>
        </p:nvSpPr>
        <p:spPr>
          <a:xfrm flipV="1">
            <a:off x="326571" y="359908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3">
            <a:extLst>
              <a:ext uri="{FF2B5EF4-FFF2-40B4-BE49-F238E27FC236}">
                <a16:creationId xmlns:a16="http://schemas.microsoft.com/office/drawing/2014/main" id="{FACCFFF4-8704-47DE-8273-AF2E2A9719F8}"/>
              </a:ext>
            </a:extLst>
          </p:cNvPr>
          <p:cNvSpPr txBox="1"/>
          <p:nvPr userDrawn="1"/>
        </p:nvSpPr>
        <p:spPr>
          <a:xfrm>
            <a:off x="11268341" y="6589899"/>
            <a:ext cx="292061" cy="283147"/>
          </a:xfrm>
          <a:prstGeom prst="rect">
            <a:avLst/>
          </a:prstGeom>
        </p:spPr>
        <p:txBody>
          <a:bodyPr vert="horz" wrap="square" lIns="0" tIns="0" rIns="0" bIns="0" rtlCol="0" anchor="ctr" anchorCtr="1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5183D58-648D-4475-BEF8-624F48514A30}" type="slidenum"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‹#›</a:t>
            </a:fld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74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060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>
            <a:extLst>
              <a:ext uri="{FF2B5EF4-FFF2-40B4-BE49-F238E27FC236}">
                <a16:creationId xmlns:a16="http://schemas.microsoft.com/office/drawing/2014/main" id="{143171FD-B7AC-489A-91BA-0D890728EE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1182D"/>
              </a:clrFrom>
              <a:clrTo>
                <a:srgbClr val="01182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6" t="50499"/>
          <a:stretch/>
        </p:blipFill>
        <p:spPr>
          <a:xfrm>
            <a:off x="6561" y="3618316"/>
            <a:ext cx="12192000" cy="3401364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91D76DD4-9D40-448E-9305-3D575E9D2020}"/>
              </a:ext>
            </a:extLst>
          </p:cNvPr>
          <p:cNvSpPr/>
          <p:nvPr userDrawn="1"/>
        </p:nvSpPr>
        <p:spPr>
          <a:xfrm>
            <a:off x="6561" y="3239684"/>
            <a:ext cx="12192000" cy="3452790"/>
          </a:xfrm>
          <a:prstGeom prst="rect">
            <a:avLst/>
          </a:prstGeom>
          <a:solidFill>
            <a:schemeClr val="bg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553138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n"/>
              <a:defRPr sz="26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812800" indent="-355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p"/>
              <a:defRPr sz="2400">
                <a:solidFill>
                  <a:srgbClr val="18978B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u"/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2DA8A99-4E3F-420F-9E9E-17E9B84113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10585" y="364350"/>
            <a:ext cx="1554844" cy="353947"/>
          </a:xfrm>
          <a:prstGeom prst="rect">
            <a:avLst/>
          </a:prstGeom>
        </p:spPr>
      </p:pic>
      <p:sp>
        <p:nvSpPr>
          <p:cNvPr id="15" name="椭圆 14"/>
          <p:cNvSpPr/>
          <p:nvPr userDrawn="1"/>
        </p:nvSpPr>
        <p:spPr>
          <a:xfrm>
            <a:off x="11290928" y="6595549"/>
            <a:ext cx="246888" cy="246888"/>
          </a:xfrm>
          <a:prstGeom prst="ellipse">
            <a:avLst/>
          </a:prstGeom>
          <a:solidFill>
            <a:srgbClr val="18978B"/>
          </a:solidFill>
          <a:ln>
            <a:solidFill>
              <a:srgbClr val="1387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7822" y="257614"/>
            <a:ext cx="10515600" cy="617641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244B6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矩形 7"/>
          <p:cNvSpPr/>
          <p:nvPr userDrawn="1"/>
        </p:nvSpPr>
        <p:spPr>
          <a:xfrm>
            <a:off x="11430" y="6692474"/>
            <a:ext cx="12180570" cy="169469"/>
          </a:xfrm>
          <a:prstGeom prst="rect">
            <a:avLst/>
          </a:pr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-1270" y="6692474"/>
            <a:ext cx="759220" cy="169469"/>
          </a:xfrm>
          <a:prstGeom prst="rect">
            <a:avLst/>
          </a:prstGeom>
          <a:solidFill>
            <a:srgbClr val="244B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 userDrawn="1"/>
        </p:nvSpPr>
        <p:spPr>
          <a:xfrm flipV="1">
            <a:off x="326571" y="359908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1897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3">
            <a:extLst>
              <a:ext uri="{FF2B5EF4-FFF2-40B4-BE49-F238E27FC236}">
                <a16:creationId xmlns:a16="http://schemas.microsoft.com/office/drawing/2014/main" id="{FACCFFF4-8704-47DE-8273-AF2E2A9719F8}"/>
              </a:ext>
            </a:extLst>
          </p:cNvPr>
          <p:cNvSpPr txBox="1"/>
          <p:nvPr userDrawn="1"/>
        </p:nvSpPr>
        <p:spPr>
          <a:xfrm>
            <a:off x="11268341" y="6589899"/>
            <a:ext cx="292061" cy="283147"/>
          </a:xfrm>
          <a:prstGeom prst="rect">
            <a:avLst/>
          </a:prstGeom>
        </p:spPr>
        <p:txBody>
          <a:bodyPr vert="horz" wrap="square" lIns="0" tIns="0" rIns="0" bIns="0" rtlCol="0" anchor="ctr" anchorCtr="1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5183D58-648D-4475-BEF8-624F48514A30}" type="slidenum">
              <a:rPr lang="zh-CN" altLang="en-US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‹#›</a:t>
            </a:fld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942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088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2F23B-AF66-41A9-897D-44609AD9DFB7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087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584BA11-5D4C-1551-F114-5040AF629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A83358-049F-5F46-91E5-54C9EFBD3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176183-9480-D0D1-6AD3-BD4BD99DC7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C2B4F-B315-4AEE-AD0A-906BD70E9D26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7E4784-CE7B-5435-C635-BA9FCBBDDE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A765BB-9FC4-48EA-13F2-69E4F019C9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B19D7-F1A2-43C4-8C0D-05B8FB51EA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33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5" r:id="rId2"/>
    <p:sldLayoutId id="2147483673" r:id="rId3"/>
    <p:sldLayoutId id="2147483661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88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16" userDrawn="1">
          <p15:clr>
            <a:srgbClr val="F26B43"/>
          </p15:clr>
        </p15:guide>
        <p15:guide id="4" pos="7256" userDrawn="1">
          <p15:clr>
            <a:srgbClr val="F26B43"/>
          </p15:clr>
        </p15:guide>
        <p15:guide id="5" orient="horz" pos="648" userDrawn="1">
          <p15:clr>
            <a:srgbClr val="F26B43"/>
          </p15:clr>
        </p15:guide>
        <p15:guide id="6" orient="horz" pos="712" userDrawn="1">
          <p15:clr>
            <a:srgbClr val="F26B43"/>
          </p15:clr>
        </p15:guide>
        <p15:guide id="7" orient="horz" pos="3928" userDrawn="1">
          <p15:clr>
            <a:srgbClr val="F26B43"/>
          </p15:clr>
        </p15:guide>
        <p15:guide id="8" orient="horz" pos="386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32B2F23B-AF66-41A9-897D-44609AD9DFB7}" type="datetimeFigureOut">
              <a:rPr lang="zh-CN" altLang="en-US" smtClean="0"/>
              <a:t>2024/5/7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2F030DD-4EA3-4D16-8C1C-D1952208EE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89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88">
          <p15:clr>
            <a:srgbClr val="F26B43"/>
          </p15:clr>
        </p15:guide>
        <p15:guide id="2" pos="3840">
          <p15:clr>
            <a:srgbClr val="F26B43"/>
          </p15:clr>
        </p15:guide>
        <p15:guide id="3" pos="416">
          <p15:clr>
            <a:srgbClr val="F26B43"/>
          </p15:clr>
        </p15:guide>
        <p15:guide id="4" pos="7256">
          <p15:clr>
            <a:srgbClr val="F26B43"/>
          </p15:clr>
        </p15:guide>
        <p15:guide id="5" orient="horz" pos="648">
          <p15:clr>
            <a:srgbClr val="F26B43"/>
          </p15:clr>
        </p15:guide>
        <p15:guide id="6" orient="horz" pos="712">
          <p15:clr>
            <a:srgbClr val="F26B43"/>
          </p15:clr>
        </p15:guide>
        <p15:guide id="7" orient="horz" pos="3928">
          <p15:clr>
            <a:srgbClr val="F26B43"/>
          </p15:clr>
        </p15:guide>
        <p15:guide id="8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3BAC671-3D5C-4A4A-82B0-38C33C8DD79E}"/>
              </a:ext>
            </a:extLst>
          </p:cNvPr>
          <p:cNvSpPr txBox="1">
            <a:spLocks/>
          </p:cNvSpPr>
          <p:nvPr/>
        </p:nvSpPr>
        <p:spPr>
          <a:xfrm>
            <a:off x="-14827" y="3411664"/>
            <a:ext cx="12192000" cy="4723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chemeClr val="tx1"/>
                </a:solidFill>
                <a:effectLst>
                  <a:outerShdw blurRad="50800" dist="50800" dir="5400000" algn="ctr" rotWithShape="0">
                    <a:srgbClr val="000000">
                      <a:alpha val="5000"/>
                    </a:srgbClr>
                  </a:outerShdw>
                </a:effectLst>
                <a:latin typeface="Centaur" panose="02030504050205020304" pitchFamily="18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Chapter 8  S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emantic Analysis And Intermediate Representations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CN" sz="4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图片 11" descr="徽标&#10;&#10;描述已自动生成">
            <a:extLst>
              <a:ext uri="{FF2B5EF4-FFF2-40B4-BE49-F238E27FC236}">
                <a16:creationId xmlns:a16="http://schemas.microsoft.com/office/drawing/2014/main" id="{A160F0C9-4020-426A-BD06-EA15AAFF5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8213" y="84409"/>
            <a:ext cx="1323996" cy="1005857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EEE71E2C-0F62-4609-CFAA-C7FA8EF141B1}"/>
              </a:ext>
            </a:extLst>
          </p:cNvPr>
          <p:cNvSpPr/>
          <p:nvPr/>
        </p:nvSpPr>
        <p:spPr>
          <a:xfrm>
            <a:off x="1884" y="3938811"/>
            <a:ext cx="12206827" cy="292026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B1DD9DD-FBA7-3DCE-66A3-41C60D5DD100}"/>
              </a:ext>
            </a:extLst>
          </p:cNvPr>
          <p:cNvSpPr txBox="1"/>
          <p:nvPr/>
        </p:nvSpPr>
        <p:spPr>
          <a:xfrm>
            <a:off x="-22241" y="1200112"/>
            <a:ext cx="12206827" cy="869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4000"/>
              </a:lnSpc>
            </a:pPr>
            <a:r>
              <a:rPr kumimoji="1" lang="zh-CN" altLang="en-US" sz="4800" dirty="0">
                <a:solidFill>
                  <a:srgbClr val="244B6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rPr>
              <a:t>第</a:t>
            </a:r>
            <a:r>
              <a:rPr kumimoji="1" lang="en-US" altLang="zh-CN" sz="4800" dirty="0">
                <a:solidFill>
                  <a:srgbClr val="244B6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rPr>
              <a:t>8</a:t>
            </a:r>
            <a:r>
              <a:rPr kumimoji="1" lang="zh-CN" altLang="en-US" sz="4800" dirty="0">
                <a:solidFill>
                  <a:srgbClr val="244B6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rPr>
              <a:t>章  静态语义分析和中间代码生成</a:t>
            </a:r>
            <a:endParaRPr kumimoji="1" lang="zh-CN" altLang="en-US" sz="4800" i="0" u="none" strike="noStrike" kern="1200" cap="none" spc="0" normalizeH="0" baseline="0" noProof="0" dirty="0">
              <a:ln>
                <a:noFill/>
              </a:ln>
              <a:solidFill>
                <a:srgbClr val="244B6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Microsoft YaHei" charset="-122"/>
              <a:sym typeface="Arial" panose="020B0604020202020204" pitchFamily="34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FE14DE0-91E0-876D-C13B-697EE57C2E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24" y="153827"/>
            <a:ext cx="3541853" cy="806294"/>
          </a:xfrm>
          <a:prstGeom prst="rect">
            <a:avLst/>
          </a:prstGeom>
        </p:spPr>
      </p:pic>
      <p:pic>
        <p:nvPicPr>
          <p:cNvPr id="20" name="图片 19" descr="图形用户界面, 应用程序&#10;&#10;描述已自动生成">
            <a:extLst>
              <a:ext uri="{FF2B5EF4-FFF2-40B4-BE49-F238E27FC236}">
                <a16:creationId xmlns:a16="http://schemas.microsoft.com/office/drawing/2014/main" id="{28B648E9-E192-B936-1E35-FBC7F6958C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28110"/>
            <a:ext cx="12192000" cy="2933700"/>
          </a:xfrm>
          <a:prstGeom prst="rect">
            <a:avLst/>
          </a:prstGeom>
        </p:spPr>
      </p:pic>
      <p:pic>
        <p:nvPicPr>
          <p:cNvPr id="18" name="图片 17" descr="卡通人物&#10;&#10;低可信度描述已自动生成">
            <a:extLst>
              <a:ext uri="{FF2B5EF4-FFF2-40B4-BE49-F238E27FC236}">
                <a16:creationId xmlns:a16="http://schemas.microsoft.com/office/drawing/2014/main" id="{93F1A415-B7E3-78CE-1067-C15323FABF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9926" y="6003969"/>
            <a:ext cx="2170180" cy="74676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AA7DAD21-EA5A-CF83-A862-0CA1FE2DD0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51666" y="2177190"/>
            <a:ext cx="688894" cy="72563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A99D232-212E-48A7-83D2-C54EC2FED19E}"/>
              </a:ext>
            </a:extLst>
          </p:cNvPr>
          <p:cNvSpPr txBox="1"/>
          <p:nvPr/>
        </p:nvSpPr>
        <p:spPr>
          <a:xfrm>
            <a:off x="4685021" y="2085046"/>
            <a:ext cx="3945272" cy="869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14000"/>
              </a:lnSpc>
            </a:pPr>
            <a:r>
              <a:rPr kumimoji="1" lang="zh-CN" alt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cs typeface="Microsoft YaHei" charset="-122"/>
                <a:sym typeface="Arial" panose="020B0604020202020204" pitchFamily="34" charset="0"/>
              </a:rPr>
              <a:t>静态语义分析</a:t>
            </a:r>
            <a:endParaRPr kumimoji="1" lang="zh-CN" altLang="en-US" sz="4800" i="0" u="none" strike="noStrike" kern="1200" cap="none" spc="0" normalizeH="0" baseline="0" noProof="0" dirty="0">
              <a:ln>
                <a:noFill/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Microsoft YaHei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872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AA4ACF6-BF21-5106-245A-B6B8E8CD9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4672720"/>
          </a:xfrm>
        </p:spPr>
        <p:txBody>
          <a:bodyPr>
            <a:normAutofit/>
          </a:bodyPr>
          <a:lstStyle/>
          <a:p>
            <a:pPr marL="0" indent="0">
              <a:lnSpc>
                <a:spcPts val="3200"/>
              </a:lnSpc>
              <a:buNone/>
            </a:pPr>
            <a:r>
              <a:rPr lang="zh-CN" altLang="en-US" dirty="0">
                <a:solidFill>
                  <a:srgbClr val="244B61"/>
                </a:solidFill>
              </a:rPr>
              <a:t>类型表达式</a:t>
            </a:r>
            <a:endParaRPr lang="en-US" altLang="zh-CN" dirty="0">
              <a:solidFill>
                <a:srgbClr val="244B61"/>
              </a:solidFill>
            </a:endParaRPr>
          </a:p>
          <a:p>
            <a:pPr>
              <a:lnSpc>
                <a:spcPts val="3200"/>
              </a:lnSpc>
            </a:pPr>
            <a:r>
              <a:rPr lang="zh-CN" altLang="en-US" b="0" dirty="0"/>
              <a:t>基本类型是类型表达式</a:t>
            </a:r>
          </a:p>
          <a:p>
            <a:pPr>
              <a:lnSpc>
                <a:spcPts val="3200"/>
              </a:lnSpc>
            </a:pPr>
            <a:r>
              <a:rPr lang="zh-CN" altLang="en-US" b="0" dirty="0"/>
              <a:t>将</a:t>
            </a:r>
            <a:r>
              <a:rPr lang="zh-CN" altLang="en-US" b="0" dirty="0">
                <a:solidFill>
                  <a:srgbClr val="C00000"/>
                </a:solidFill>
              </a:rPr>
              <a:t>类型构造符</a:t>
            </a:r>
            <a:r>
              <a:rPr lang="en-US" altLang="zh-CN" b="0" dirty="0"/>
              <a:t>(type constructor)</a:t>
            </a:r>
            <a:r>
              <a:rPr lang="zh-CN" altLang="en-US" b="0" dirty="0"/>
              <a:t>作用于类型表达式可以构成新的类型表达式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数组构造符</a:t>
            </a:r>
            <a:r>
              <a:rPr lang="en-US" altLang="zh-CN" dirty="0"/>
              <a:t>array(I,T)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指针构造符</a:t>
            </a:r>
            <a:r>
              <a:rPr lang="en-US" altLang="zh-CN" dirty="0"/>
              <a:t>pointer(T)</a:t>
            </a:r>
          </a:p>
          <a:p>
            <a:pPr lvl="2">
              <a:lnSpc>
                <a:spcPts val="3200"/>
              </a:lnSpc>
            </a:pPr>
            <a:r>
              <a:rPr lang="zh-CN" altLang="en-US" dirty="0"/>
              <a:t>若</a:t>
            </a:r>
            <a:r>
              <a:rPr lang="en-US" altLang="zh-CN" dirty="0"/>
              <a:t>T</a:t>
            </a:r>
            <a:r>
              <a:rPr lang="zh-CN" altLang="en-US" dirty="0"/>
              <a:t>是类型表达式，则</a:t>
            </a:r>
            <a:r>
              <a:rPr lang="en-US" altLang="zh-CN" dirty="0"/>
              <a:t>pointer(T)</a:t>
            </a:r>
            <a:r>
              <a:rPr lang="zh-CN" altLang="en-US" dirty="0"/>
              <a:t>是类型表达式，它表式指向类型为</a:t>
            </a:r>
            <a:r>
              <a:rPr lang="en-US" altLang="zh-CN" dirty="0"/>
              <a:t>T</a:t>
            </a:r>
            <a:r>
              <a:rPr lang="zh-CN" altLang="en-US" dirty="0"/>
              <a:t>的对象的指针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F78A6F-B213-C87B-A25C-18FAAB355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</p:spTree>
    <p:extLst>
      <p:ext uri="{BB962C8B-B14F-4D97-AF65-F5344CB8AC3E}">
        <p14:creationId xmlns:p14="http://schemas.microsoft.com/office/powerpoint/2010/main" val="2256604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AA4ACF6-BF21-5106-245A-B6B8E8CD9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5735710"/>
          </a:xfrm>
        </p:spPr>
        <p:txBody>
          <a:bodyPr>
            <a:normAutofit/>
          </a:bodyPr>
          <a:lstStyle/>
          <a:p>
            <a:pPr marL="0" indent="0">
              <a:lnSpc>
                <a:spcPts val="3200"/>
              </a:lnSpc>
              <a:buNone/>
            </a:pPr>
            <a:r>
              <a:rPr lang="zh-CN" altLang="en-US" dirty="0">
                <a:solidFill>
                  <a:srgbClr val="244B61"/>
                </a:solidFill>
              </a:rPr>
              <a:t>类型表达式</a:t>
            </a:r>
            <a:endParaRPr lang="en-US" altLang="zh-CN" dirty="0">
              <a:solidFill>
                <a:srgbClr val="244B61"/>
              </a:solidFill>
            </a:endParaRPr>
          </a:p>
          <a:p>
            <a:pPr>
              <a:lnSpc>
                <a:spcPts val="3200"/>
              </a:lnSpc>
            </a:pPr>
            <a:r>
              <a:rPr lang="zh-CN" altLang="en-US" b="0" dirty="0"/>
              <a:t>基本类型是类型表达式</a:t>
            </a:r>
          </a:p>
          <a:p>
            <a:pPr>
              <a:lnSpc>
                <a:spcPts val="3200"/>
              </a:lnSpc>
            </a:pPr>
            <a:r>
              <a:rPr lang="zh-CN" altLang="en-US" b="0" dirty="0"/>
              <a:t>将</a:t>
            </a:r>
            <a:r>
              <a:rPr lang="zh-CN" altLang="en-US" b="0" dirty="0">
                <a:solidFill>
                  <a:srgbClr val="C00000"/>
                </a:solidFill>
              </a:rPr>
              <a:t>类型构造符</a:t>
            </a:r>
            <a:r>
              <a:rPr lang="en-US" altLang="zh-CN" b="0" dirty="0"/>
              <a:t>(type constructor)</a:t>
            </a:r>
            <a:r>
              <a:rPr lang="zh-CN" altLang="en-US" b="0" dirty="0"/>
              <a:t>作用于类型表达式可以构成新的类型表达式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数组构造符</a:t>
            </a:r>
            <a:r>
              <a:rPr lang="en-US" altLang="zh-CN" dirty="0"/>
              <a:t>array(I,T)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指针构造符</a:t>
            </a:r>
            <a:r>
              <a:rPr lang="en-US" altLang="zh-CN" dirty="0"/>
              <a:t>pointer(T)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积类型构造符</a:t>
            </a:r>
            <a:r>
              <a:rPr lang="en-US" altLang="zh-CN" dirty="0"/>
              <a:t>T1 × T2=&lt;T1,T2&gt;, &lt;T1,T2,…,Tn&gt;</a:t>
            </a:r>
          </a:p>
          <a:p>
            <a:pPr lvl="2">
              <a:lnSpc>
                <a:spcPts val="3200"/>
              </a:lnSpc>
            </a:pPr>
            <a:r>
              <a:rPr lang="zh-CN" altLang="en-US" dirty="0"/>
              <a:t>若</a:t>
            </a:r>
            <a:r>
              <a:rPr lang="en-US" altLang="zh-CN" dirty="0"/>
              <a:t>T1,T2</a:t>
            </a:r>
            <a:r>
              <a:rPr lang="zh-CN" altLang="en-US" dirty="0"/>
              <a:t>是类型表达式，则 </a:t>
            </a:r>
            <a:r>
              <a:rPr lang="en-US" altLang="zh-CN" dirty="0"/>
              <a:t>T1 × T2=&lt;T1,T2&gt;</a:t>
            </a:r>
            <a:r>
              <a:rPr lang="zh-CN" altLang="en-US" dirty="0"/>
              <a:t>为类型表达式</a:t>
            </a:r>
          </a:p>
          <a:p>
            <a:pPr lvl="2">
              <a:lnSpc>
                <a:spcPts val="3200"/>
              </a:lnSpc>
            </a:pPr>
            <a:r>
              <a:rPr lang="en-US" altLang="zh-CN" dirty="0"/>
              <a:t>&lt;T1,T2,…,Tn&gt;,n&gt;=0; </a:t>
            </a:r>
            <a:r>
              <a:rPr lang="zh-CN" altLang="en-US" dirty="0"/>
              <a:t>积类型表达式</a:t>
            </a:r>
          </a:p>
          <a:p>
            <a:pPr lvl="2">
              <a:lnSpc>
                <a:spcPts val="3200"/>
              </a:lnSpc>
            </a:pPr>
            <a:r>
              <a:rPr lang="en-US" altLang="zh-CN" dirty="0"/>
              <a:t>&lt; &gt;,n=0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F78A6F-B213-C87B-A25C-18FAAB355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</p:spTree>
    <p:extLst>
      <p:ext uri="{BB962C8B-B14F-4D97-AF65-F5344CB8AC3E}">
        <p14:creationId xmlns:p14="http://schemas.microsoft.com/office/powerpoint/2010/main" val="1827647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AA4ACF6-BF21-5106-245A-B6B8E8CD9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5735710"/>
          </a:xfrm>
        </p:spPr>
        <p:txBody>
          <a:bodyPr>
            <a:normAutofit/>
          </a:bodyPr>
          <a:lstStyle/>
          <a:p>
            <a:pPr marL="0" indent="0">
              <a:lnSpc>
                <a:spcPts val="3200"/>
              </a:lnSpc>
              <a:buNone/>
            </a:pPr>
            <a:r>
              <a:rPr lang="zh-CN" altLang="en-US" dirty="0">
                <a:solidFill>
                  <a:srgbClr val="244B61"/>
                </a:solidFill>
              </a:rPr>
              <a:t>类型表达式</a:t>
            </a:r>
            <a:endParaRPr lang="en-US" altLang="zh-CN" dirty="0">
              <a:solidFill>
                <a:srgbClr val="244B61"/>
              </a:solidFill>
            </a:endParaRPr>
          </a:p>
          <a:p>
            <a:pPr>
              <a:lnSpc>
                <a:spcPts val="3200"/>
              </a:lnSpc>
            </a:pPr>
            <a:r>
              <a:rPr lang="zh-CN" altLang="en-US" b="0" dirty="0"/>
              <a:t>基本类型是类型表达式</a:t>
            </a:r>
          </a:p>
          <a:p>
            <a:pPr>
              <a:lnSpc>
                <a:spcPts val="3200"/>
              </a:lnSpc>
            </a:pPr>
            <a:r>
              <a:rPr lang="zh-CN" altLang="en-US" b="0" dirty="0"/>
              <a:t>将</a:t>
            </a:r>
            <a:r>
              <a:rPr lang="zh-CN" altLang="en-US" b="0" dirty="0">
                <a:solidFill>
                  <a:srgbClr val="C00000"/>
                </a:solidFill>
              </a:rPr>
              <a:t>类型构造符</a:t>
            </a:r>
            <a:r>
              <a:rPr lang="en-US" altLang="zh-CN" b="0" dirty="0"/>
              <a:t>(type constructor)</a:t>
            </a:r>
            <a:r>
              <a:rPr lang="zh-CN" altLang="en-US" b="0" dirty="0"/>
              <a:t>作用于类型表达式可以构成新的类型表达式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数组构造符</a:t>
            </a:r>
            <a:r>
              <a:rPr lang="en-US" altLang="zh-CN" dirty="0"/>
              <a:t>array(I,T)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指针构造符</a:t>
            </a:r>
            <a:r>
              <a:rPr lang="en-US" altLang="zh-CN" dirty="0"/>
              <a:t>pointer(T)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积类型构造符</a:t>
            </a:r>
            <a:r>
              <a:rPr lang="en-US" altLang="zh-CN" dirty="0"/>
              <a:t>T1 × T2=&lt;T1,T2&gt;, &lt;T1,T2,…,Tn&gt;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过程类型构造符</a:t>
            </a:r>
            <a:r>
              <a:rPr lang="en-US" altLang="zh-CN" dirty="0"/>
              <a:t>fun(T)</a:t>
            </a:r>
          </a:p>
          <a:p>
            <a:pPr lvl="2">
              <a:lnSpc>
                <a:spcPts val="3200"/>
              </a:lnSpc>
            </a:pPr>
            <a:r>
              <a:rPr lang="en-US" altLang="zh-CN" dirty="0"/>
              <a:t>foo(int a; float b),</a:t>
            </a:r>
            <a:r>
              <a:rPr lang="zh-CN" altLang="en-US" dirty="0"/>
              <a:t>则</a:t>
            </a:r>
            <a:r>
              <a:rPr lang="en-US" altLang="zh-CN" dirty="0"/>
              <a:t>fun(T</a:t>
            </a:r>
            <a:r>
              <a:rPr lang="zh-CN" altLang="en-US" dirty="0"/>
              <a:t>）</a:t>
            </a:r>
            <a:r>
              <a:rPr lang="en-US" altLang="zh-CN" dirty="0"/>
              <a:t>,T=&lt;</a:t>
            </a:r>
            <a:r>
              <a:rPr lang="en-US" altLang="zh-CN" dirty="0" err="1"/>
              <a:t>int,float</a:t>
            </a:r>
            <a:r>
              <a:rPr lang="en-US" altLang="zh-CN" dirty="0"/>
              <a:t>&gt;</a:t>
            </a:r>
          </a:p>
          <a:p>
            <a:pPr lvl="2">
              <a:lnSpc>
                <a:spcPts val="3200"/>
              </a:lnSpc>
            </a:pPr>
            <a:r>
              <a:rPr lang="zh-CN" altLang="en-US" dirty="0"/>
              <a:t>函数类型表达式，</a:t>
            </a:r>
            <a:r>
              <a:rPr lang="en-US" altLang="zh-CN" dirty="0"/>
              <a:t>LLVM</a:t>
            </a:r>
            <a:r>
              <a:rPr lang="zh-CN" altLang="en-US" dirty="0"/>
              <a:t>： </a:t>
            </a:r>
            <a:r>
              <a:rPr lang="fr-FR" altLang="zh-CN" dirty="0"/>
              <a:t>i32 (i32);  {i32, i32} (i32)</a:t>
            </a:r>
            <a:endParaRPr lang="en-US" altLang="zh-CN" dirty="0"/>
          </a:p>
          <a:p>
            <a:pPr lvl="1">
              <a:lnSpc>
                <a:spcPts val="3200"/>
              </a:lnSpc>
            </a:pP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F78A6F-B213-C87B-A25C-18FAAB355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</p:spTree>
    <p:extLst>
      <p:ext uri="{BB962C8B-B14F-4D97-AF65-F5344CB8AC3E}">
        <p14:creationId xmlns:p14="http://schemas.microsoft.com/office/powerpoint/2010/main" val="1571275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AA4ACF6-BF21-5106-245A-B6B8E8CD9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5735710"/>
          </a:xfrm>
        </p:spPr>
        <p:txBody>
          <a:bodyPr>
            <a:normAutofit/>
          </a:bodyPr>
          <a:lstStyle/>
          <a:p>
            <a:pPr marL="0" indent="0">
              <a:lnSpc>
                <a:spcPts val="3200"/>
              </a:lnSpc>
              <a:buNone/>
            </a:pPr>
            <a:r>
              <a:rPr lang="zh-CN" altLang="en-US" dirty="0">
                <a:solidFill>
                  <a:srgbClr val="244B61"/>
                </a:solidFill>
              </a:rPr>
              <a:t>类型表达式</a:t>
            </a:r>
            <a:endParaRPr lang="en-US" altLang="zh-CN" dirty="0">
              <a:solidFill>
                <a:srgbClr val="244B61"/>
              </a:solidFill>
            </a:endParaRPr>
          </a:p>
          <a:p>
            <a:pPr>
              <a:lnSpc>
                <a:spcPts val="3200"/>
              </a:lnSpc>
            </a:pPr>
            <a:r>
              <a:rPr lang="zh-CN" altLang="en-US" b="0" dirty="0"/>
              <a:t>基本类型是类型表达式</a:t>
            </a:r>
          </a:p>
          <a:p>
            <a:pPr>
              <a:lnSpc>
                <a:spcPts val="3200"/>
              </a:lnSpc>
            </a:pPr>
            <a:r>
              <a:rPr lang="zh-CN" altLang="en-US" b="0" dirty="0"/>
              <a:t>将</a:t>
            </a:r>
            <a:r>
              <a:rPr lang="zh-CN" altLang="en-US" b="0" dirty="0">
                <a:solidFill>
                  <a:srgbClr val="C00000"/>
                </a:solidFill>
              </a:rPr>
              <a:t>类型构造符</a:t>
            </a:r>
            <a:r>
              <a:rPr lang="en-US" altLang="zh-CN" b="0" dirty="0"/>
              <a:t>(type constructor)</a:t>
            </a:r>
            <a:r>
              <a:rPr lang="zh-CN" altLang="en-US" b="0" dirty="0"/>
              <a:t>作用于类型表达式可以构成新的类型表达式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数组构造符</a:t>
            </a:r>
            <a:r>
              <a:rPr lang="en-US" altLang="zh-CN" dirty="0"/>
              <a:t>array(I,T)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指针构造符</a:t>
            </a:r>
            <a:r>
              <a:rPr lang="en-US" altLang="zh-CN" dirty="0"/>
              <a:t>pointer(T)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积类型构造符</a:t>
            </a:r>
            <a:r>
              <a:rPr lang="en-US" altLang="zh-CN" dirty="0"/>
              <a:t>T1 × T2=&lt;T1,T2&gt;, &lt;T1,T2,…,Tn&gt;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过程类型构造符</a:t>
            </a:r>
            <a:r>
              <a:rPr lang="en-US" altLang="zh-CN" dirty="0"/>
              <a:t>fun(T)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定义新的类型构造符</a:t>
            </a:r>
            <a:endParaRPr lang="en-US" altLang="zh-CN" dirty="0"/>
          </a:p>
          <a:p>
            <a:pPr lvl="2">
              <a:lnSpc>
                <a:spcPts val="3200"/>
              </a:lnSpc>
            </a:pPr>
            <a:r>
              <a:rPr lang="fr-FR" altLang="zh-CN" dirty="0"/>
              <a:t>make_product_2(T1,T2)=&lt;T1,T2&gt;</a:t>
            </a:r>
          </a:p>
          <a:p>
            <a:pPr lvl="3">
              <a:lnSpc>
                <a:spcPts val="3200"/>
              </a:lnSpc>
            </a:pPr>
            <a:r>
              <a:rPr lang="en-US" altLang="zh-CN" dirty="0"/>
              <a:t>make_product_2(&lt;</a:t>
            </a:r>
            <a:r>
              <a:rPr lang="en-US" altLang="zh-CN" dirty="0" err="1"/>
              <a:t>int,int</a:t>
            </a:r>
            <a:r>
              <a:rPr lang="en-US" altLang="zh-CN" dirty="0"/>
              <a:t>&gt;,float) = &lt;</a:t>
            </a:r>
            <a:r>
              <a:rPr lang="en-US" altLang="zh-CN" dirty="0" err="1"/>
              <a:t>int,int,float</a:t>
            </a:r>
            <a:r>
              <a:rPr lang="en-US" altLang="zh-CN" dirty="0"/>
              <a:t>&gt;</a:t>
            </a:r>
          </a:p>
          <a:p>
            <a:pPr marL="457200" lvl="1" indent="0">
              <a:lnSpc>
                <a:spcPts val="3200"/>
              </a:lnSpc>
              <a:buNone/>
            </a:pP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F78A6F-B213-C87B-A25C-18FAAB355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</p:spTree>
    <p:extLst>
      <p:ext uri="{BB962C8B-B14F-4D97-AF65-F5344CB8AC3E}">
        <p14:creationId xmlns:p14="http://schemas.microsoft.com/office/powerpoint/2010/main" val="178454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AA4ACF6-BF21-5106-245A-B6B8E8CD9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6101470"/>
          </a:xfrm>
        </p:spPr>
        <p:txBody>
          <a:bodyPr>
            <a:normAutofit/>
          </a:bodyPr>
          <a:lstStyle/>
          <a:p>
            <a:pPr marL="0" indent="0">
              <a:lnSpc>
                <a:spcPts val="3200"/>
              </a:lnSpc>
              <a:buNone/>
            </a:pPr>
            <a:r>
              <a:rPr lang="zh-CN" altLang="en-US" dirty="0">
                <a:solidFill>
                  <a:srgbClr val="244B61"/>
                </a:solidFill>
              </a:rPr>
              <a:t>类型表达式</a:t>
            </a:r>
            <a:endParaRPr lang="en-US" altLang="zh-CN" dirty="0">
              <a:solidFill>
                <a:srgbClr val="244B61"/>
              </a:solidFill>
            </a:endParaRPr>
          </a:p>
          <a:p>
            <a:pPr>
              <a:lnSpc>
                <a:spcPts val="3200"/>
              </a:lnSpc>
            </a:pPr>
            <a:r>
              <a:rPr lang="zh-CN" altLang="en-US" b="0" dirty="0"/>
              <a:t>基本类型是类型表达式</a:t>
            </a:r>
          </a:p>
          <a:p>
            <a:pPr>
              <a:lnSpc>
                <a:spcPts val="3200"/>
              </a:lnSpc>
            </a:pPr>
            <a:r>
              <a:rPr lang="zh-CN" altLang="en-US" b="0" dirty="0"/>
              <a:t>将</a:t>
            </a:r>
            <a:r>
              <a:rPr lang="zh-CN" altLang="en-US" b="0" dirty="0">
                <a:solidFill>
                  <a:srgbClr val="C00000"/>
                </a:solidFill>
              </a:rPr>
              <a:t>类型构造符</a:t>
            </a:r>
            <a:r>
              <a:rPr lang="en-US" altLang="zh-CN" b="0" dirty="0"/>
              <a:t>(type constructor)</a:t>
            </a:r>
            <a:r>
              <a:rPr lang="zh-CN" altLang="en-US" b="0" dirty="0"/>
              <a:t>作用于类型表达式可以构成新的类型表达式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数组构造符</a:t>
            </a:r>
            <a:r>
              <a:rPr lang="en-US" altLang="zh-CN" dirty="0"/>
              <a:t>array(I,T)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指针构造符</a:t>
            </a:r>
            <a:r>
              <a:rPr lang="en-US" altLang="zh-CN" dirty="0"/>
              <a:t>pointer(T)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积类型构造符</a:t>
            </a:r>
            <a:r>
              <a:rPr lang="en-US" altLang="zh-CN" dirty="0"/>
              <a:t>T1 × T2=&lt;T1,T2&gt;, &lt;T1,T2,…,Tn&gt;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过程类型构造符</a:t>
            </a:r>
            <a:r>
              <a:rPr lang="en-US" altLang="zh-CN" dirty="0"/>
              <a:t>fun(T)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定义新的类型构造符</a:t>
            </a:r>
            <a:endParaRPr lang="en-US" altLang="zh-CN" dirty="0"/>
          </a:p>
          <a:p>
            <a:pPr lvl="2">
              <a:lnSpc>
                <a:spcPts val="3200"/>
              </a:lnSpc>
            </a:pPr>
            <a:r>
              <a:rPr lang="fr-FR" altLang="zh-CN" dirty="0"/>
              <a:t>make_product_2(T1,T2) = &lt;T1,T2&gt;</a:t>
            </a:r>
          </a:p>
          <a:p>
            <a:pPr lvl="2">
              <a:lnSpc>
                <a:spcPts val="3200"/>
              </a:lnSpc>
            </a:pPr>
            <a:r>
              <a:rPr lang="fr-FR" altLang="zh-CN" dirty="0"/>
              <a:t>make_product_3(T1,T2,n) =  &lt;T1,T2</a:t>
            </a:r>
            <a:r>
              <a:rPr lang="en-US" altLang="zh-CN" dirty="0"/>
              <a:t>,…,T2</a:t>
            </a:r>
            <a:r>
              <a:rPr lang="fr-FR" altLang="zh-CN" dirty="0"/>
              <a:t>&gt;  </a:t>
            </a:r>
            <a:r>
              <a:rPr lang="zh-CN" altLang="en-US" dirty="0"/>
              <a:t>注</a:t>
            </a:r>
            <a:r>
              <a:rPr lang="en-US" altLang="zh-CN" dirty="0"/>
              <a:t>:T2</a:t>
            </a:r>
            <a:r>
              <a:rPr lang="zh-CN" altLang="en-US" dirty="0"/>
              <a:t>重复</a:t>
            </a:r>
            <a:r>
              <a:rPr lang="en-US" altLang="zh-CN" dirty="0"/>
              <a:t>n</a:t>
            </a:r>
            <a:r>
              <a:rPr lang="zh-CN" altLang="en-US" dirty="0"/>
              <a:t>次</a:t>
            </a:r>
            <a:endParaRPr lang="fr-FR" altLang="zh-CN" dirty="0"/>
          </a:p>
          <a:p>
            <a:pPr lvl="3">
              <a:lnSpc>
                <a:spcPts val="3200"/>
              </a:lnSpc>
            </a:pPr>
            <a:r>
              <a:rPr lang="en-US" altLang="zh-CN" dirty="0"/>
              <a:t>make_product_3(&lt;</a:t>
            </a:r>
            <a:r>
              <a:rPr lang="en-US" altLang="zh-CN" dirty="0" err="1"/>
              <a:t>int,int</a:t>
            </a:r>
            <a:r>
              <a:rPr lang="en-US" altLang="zh-CN" dirty="0"/>
              <a:t>&gt;,float,3)  =  &lt;</a:t>
            </a:r>
            <a:r>
              <a:rPr lang="en-US" altLang="zh-CN" dirty="0" err="1"/>
              <a:t>int,int,float,float,float</a:t>
            </a:r>
            <a:r>
              <a:rPr lang="en-US" altLang="zh-CN" dirty="0"/>
              <a:t>&gt;</a:t>
            </a:r>
          </a:p>
          <a:p>
            <a:pPr marL="457200" lvl="1" indent="0">
              <a:lnSpc>
                <a:spcPts val="3200"/>
              </a:lnSpc>
              <a:buNone/>
            </a:pP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F78A6F-B213-C87B-A25C-18FAAB355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</p:spTree>
    <p:extLst>
      <p:ext uri="{BB962C8B-B14F-4D97-AF65-F5344CB8AC3E}">
        <p14:creationId xmlns:p14="http://schemas.microsoft.com/office/powerpoint/2010/main" val="45364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911135"/>
          </a:xfrm>
        </p:spPr>
        <p:txBody>
          <a:bodyPr/>
          <a:lstStyle/>
          <a:p>
            <a:r>
              <a:rPr lang="zh-CN" altLang="en-US" dirty="0"/>
              <a:t>语法制导的类型检查</a:t>
            </a:r>
            <a:r>
              <a:rPr lang="en-US" altLang="zh-CN" dirty="0"/>
              <a:t>(</a:t>
            </a:r>
            <a:r>
              <a:rPr lang="zh-CN" altLang="en-US" dirty="0"/>
              <a:t>引入类型系统</a:t>
            </a:r>
            <a:r>
              <a:rPr lang="en-US" altLang="zh-CN" dirty="0"/>
              <a:t>)-</a:t>
            </a:r>
            <a:r>
              <a:rPr lang="zh-CN" altLang="en-US" dirty="0"/>
              <a:t>以一个简单的语言为例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8C62758-7951-0E2E-D9F5-33FE48AD019A}"/>
              </a:ext>
            </a:extLst>
          </p:cNvPr>
          <p:cNvSpPr txBox="1"/>
          <p:nvPr/>
        </p:nvSpPr>
        <p:spPr>
          <a:xfrm>
            <a:off x="601922" y="2050083"/>
            <a:ext cx="10964092" cy="3531544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non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zh-CN" sz="2200" dirty="0">
                <a:latin typeface="+mn-ea"/>
              </a:rPr>
              <a:t>P→D ; S</a:t>
            </a:r>
          </a:p>
          <a:p>
            <a:pPr>
              <a:lnSpc>
                <a:spcPts val="3000"/>
              </a:lnSpc>
            </a:pPr>
            <a:r>
              <a:rPr lang="en-US" altLang="zh-CN" sz="2200" dirty="0">
                <a:latin typeface="+mn-ea"/>
              </a:rPr>
              <a:t>D→V ; F</a:t>
            </a:r>
          </a:p>
          <a:p>
            <a:pPr>
              <a:lnSpc>
                <a:spcPts val="3000"/>
              </a:lnSpc>
            </a:pPr>
            <a:r>
              <a:rPr lang="en-US" altLang="zh-CN" sz="2200" dirty="0">
                <a:latin typeface="+mn-ea"/>
              </a:rPr>
              <a:t>V→V ; T L | </a:t>
            </a:r>
            <a:r>
              <a:rPr lang="en-US" altLang="zh-CN" sz="2200" dirty="0">
                <a:latin typeface="+mn-ea"/>
                <a:cs typeface="Arial" panose="020B0604020202020204" pitchFamily="34" charset="0"/>
              </a:rPr>
              <a:t>Ɛ</a:t>
            </a:r>
          </a:p>
          <a:p>
            <a:pPr>
              <a:lnSpc>
                <a:spcPts val="3000"/>
              </a:lnSpc>
            </a:pPr>
            <a:r>
              <a:rPr lang="en-US" altLang="zh-CN" sz="2200" dirty="0" err="1">
                <a:latin typeface="+mn-ea"/>
                <a:cs typeface="Arial" panose="020B0604020202020204" pitchFamily="34" charset="0"/>
              </a:rPr>
              <a:t>T</a:t>
            </a:r>
            <a:r>
              <a:rPr lang="en-US" altLang="zh-CN" sz="2200" dirty="0" err="1">
                <a:latin typeface="+mn-ea"/>
              </a:rPr>
              <a:t>→boolean</a:t>
            </a:r>
            <a:r>
              <a:rPr lang="en-US" altLang="zh-CN" sz="2200" dirty="0">
                <a:latin typeface="+mn-ea"/>
              </a:rPr>
              <a:t> | integer | real | array[num] of T | ^T</a:t>
            </a:r>
          </a:p>
          <a:p>
            <a:pPr>
              <a:lnSpc>
                <a:spcPts val="3000"/>
              </a:lnSpc>
            </a:pPr>
            <a:r>
              <a:rPr lang="en-US" altLang="zh-CN" sz="2200" dirty="0">
                <a:latin typeface="+mn-ea"/>
              </a:rPr>
              <a:t>L→L , id | id</a:t>
            </a:r>
          </a:p>
          <a:p>
            <a:pPr>
              <a:lnSpc>
                <a:spcPts val="3000"/>
              </a:lnSpc>
            </a:pPr>
            <a:r>
              <a:rPr lang="en-US" altLang="zh-CN" sz="2200" dirty="0">
                <a:latin typeface="+mn-ea"/>
              </a:rPr>
              <a:t>F→F ; id(V) S | </a:t>
            </a:r>
            <a:r>
              <a:rPr lang="en-US" altLang="zh-CN" sz="2200" dirty="0">
                <a:latin typeface="+mn-ea"/>
                <a:cs typeface="Arial" panose="020B0604020202020204" pitchFamily="34" charset="0"/>
              </a:rPr>
              <a:t>Ɛ</a:t>
            </a:r>
          </a:p>
          <a:p>
            <a:pPr>
              <a:lnSpc>
                <a:spcPts val="3000"/>
              </a:lnSpc>
            </a:pPr>
            <a:r>
              <a:rPr lang="en-US" altLang="zh-CN" sz="2200" dirty="0">
                <a:latin typeface="+mn-ea"/>
              </a:rPr>
              <a:t>S→ id := E | if E then S | if E then S else S | while E then S | S ; S | break | call id(A)</a:t>
            </a:r>
          </a:p>
          <a:p>
            <a:pPr>
              <a:lnSpc>
                <a:spcPts val="3000"/>
              </a:lnSpc>
            </a:pPr>
            <a:r>
              <a:rPr lang="en-US" altLang="zh-CN" sz="2200" dirty="0" err="1">
                <a:latin typeface="+mn-ea"/>
              </a:rPr>
              <a:t>E→true</a:t>
            </a:r>
            <a:r>
              <a:rPr lang="en-US" altLang="zh-CN" sz="2200" dirty="0">
                <a:latin typeface="+mn-ea"/>
              </a:rPr>
              <a:t> | false | int |real | id |E op E| E </a:t>
            </a:r>
            <a:r>
              <a:rPr lang="en-US" altLang="zh-CN" sz="2200" dirty="0" err="1">
                <a:latin typeface="+mn-ea"/>
              </a:rPr>
              <a:t>rop</a:t>
            </a:r>
            <a:r>
              <a:rPr lang="en-US" altLang="zh-CN" sz="2200" dirty="0">
                <a:latin typeface="+mn-ea"/>
              </a:rPr>
              <a:t> E| E[E] | E^</a:t>
            </a:r>
          </a:p>
          <a:p>
            <a:pPr>
              <a:lnSpc>
                <a:spcPts val="3000"/>
              </a:lnSpc>
            </a:pPr>
            <a:r>
              <a:rPr lang="en-US" altLang="zh-CN" sz="2200" dirty="0">
                <a:latin typeface="+mn-ea"/>
                <a:cs typeface="Arial" panose="020B0604020202020204" pitchFamily="34" charset="0"/>
              </a:rPr>
              <a:t>A</a:t>
            </a:r>
            <a:r>
              <a:rPr lang="en-US" altLang="zh-CN" sz="2200" dirty="0">
                <a:latin typeface="+mn-ea"/>
              </a:rPr>
              <a:t>→A , E | </a:t>
            </a:r>
            <a:r>
              <a:rPr lang="en-US" altLang="zh-CN" sz="2200" dirty="0">
                <a:latin typeface="+mn-ea"/>
                <a:cs typeface="Arial" panose="020B0604020202020204" pitchFamily="34" charset="0"/>
              </a:rPr>
              <a:t>Ɛ</a:t>
            </a:r>
          </a:p>
        </p:txBody>
      </p:sp>
    </p:spTree>
    <p:extLst>
      <p:ext uri="{BB962C8B-B14F-4D97-AF65-F5344CB8AC3E}">
        <p14:creationId xmlns:p14="http://schemas.microsoft.com/office/powerpoint/2010/main" val="2975469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82309"/>
          </a:xfrm>
        </p:spPr>
        <p:txBody>
          <a:bodyPr/>
          <a:lstStyle/>
          <a:p>
            <a:r>
              <a:rPr lang="zh-CN" altLang="en-US" dirty="0"/>
              <a:t>声明语句的翻译模式片段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sp>
        <p:nvSpPr>
          <p:cNvPr id="4" name="Text Box 33">
            <a:extLst>
              <a:ext uri="{FF2B5EF4-FFF2-40B4-BE49-F238E27FC236}">
                <a16:creationId xmlns:a16="http://schemas.microsoft.com/office/drawing/2014/main" id="{F0257C8C-44AC-56EA-A343-218E2085F9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3617" y="1831594"/>
            <a:ext cx="11031078" cy="4154984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l">
              <a:buClrTx/>
              <a:buFont typeface="Wingdings" pitchFamily="2" charset="2"/>
              <a:buNone/>
            </a:pPr>
            <a:r>
              <a:rPr lang="de-DE" altLang="zh-CN" dirty="0">
                <a:latin typeface="+mn-ea"/>
                <a:sym typeface="Symbol" pitchFamily="18" charset="2"/>
              </a:rPr>
              <a:t>V </a:t>
            </a:r>
            <a:r>
              <a:rPr lang="en-US" altLang="zh-CN" dirty="0">
                <a:latin typeface="+mn-ea"/>
                <a:sym typeface="Symbol" pitchFamily="18" charset="2"/>
              </a:rPr>
              <a:t> </a:t>
            </a:r>
            <a:r>
              <a:rPr lang="de-DE" altLang="zh-CN" dirty="0">
                <a:latin typeface="+mn-ea"/>
                <a:sym typeface="Symbol" pitchFamily="18" charset="2"/>
              </a:rPr>
              <a:t>V</a:t>
            </a:r>
            <a:r>
              <a:rPr lang="de-DE" altLang="zh-CN" baseline="-25000" dirty="0">
                <a:latin typeface="+mn-ea"/>
                <a:sym typeface="Symbol" pitchFamily="18" charset="2"/>
              </a:rPr>
              <a:t>1</a:t>
            </a:r>
            <a:r>
              <a:rPr lang="de-DE" altLang="zh-CN" dirty="0">
                <a:latin typeface="+mn-ea"/>
                <a:sym typeface="Symbol" pitchFamily="18" charset="2"/>
              </a:rPr>
              <a:t> ; T </a:t>
            </a:r>
            <a:r>
              <a:rPr lang="de-DE" altLang="zh-CN" dirty="0">
                <a:solidFill>
                  <a:srgbClr val="FF0000"/>
                </a:solidFill>
                <a:latin typeface="+mn-ea"/>
                <a:sym typeface="Symbol" pitchFamily="18" charset="2"/>
              </a:rPr>
              <a:t>{ L.in := T.type }</a:t>
            </a:r>
            <a:r>
              <a:rPr lang="de-DE" altLang="zh-CN" dirty="0">
                <a:latin typeface="+mn-ea"/>
                <a:sym typeface="Symbol" pitchFamily="18" charset="2"/>
              </a:rPr>
              <a:t> L </a:t>
            </a:r>
            <a:r>
              <a:rPr lang="de-DE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{ V.type := make_product_3 (V</a:t>
            </a:r>
            <a:r>
              <a:rPr lang="de-DE" altLang="zh-CN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de-DE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.type, T.type, L.num) } </a:t>
            </a:r>
          </a:p>
          <a:p>
            <a:pPr>
              <a:spcBef>
                <a:spcPts val="300"/>
              </a:spcBef>
            </a:pPr>
            <a:r>
              <a:rPr lang="de-DE" altLang="zh-CN" dirty="0">
                <a:latin typeface="+mn-ea"/>
                <a:sym typeface="Symbol" pitchFamily="18" charset="2"/>
              </a:rPr>
              <a:t>V </a:t>
            </a:r>
            <a:r>
              <a:rPr lang="en-US" altLang="zh-CN" dirty="0">
                <a:latin typeface="+mn-ea"/>
                <a:sym typeface="Symbol" pitchFamily="18" charset="2"/>
              </a:rPr>
              <a:t> </a:t>
            </a:r>
            <a:r>
              <a:rPr lang="en-US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   </a:t>
            </a:r>
            <a:r>
              <a:rPr lang="de-DE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{ V.type := &lt;&gt; } </a:t>
            </a:r>
            <a:endParaRPr lang="en-US" altLang="zh-CN" dirty="0">
              <a:solidFill>
                <a:srgbClr val="0000FF"/>
              </a:solidFill>
              <a:latin typeface="+mn-ea"/>
              <a:cs typeface="Times New Roman" pitchFamily="18" charset="0"/>
              <a:sym typeface="Symbol" pitchFamily="18" charset="2"/>
            </a:endParaRPr>
          </a:p>
          <a:p>
            <a:pPr>
              <a:spcBef>
                <a:spcPts val="600"/>
              </a:spcBef>
            </a:pPr>
            <a:r>
              <a:rPr lang="en-US" altLang="zh-CN" dirty="0">
                <a:latin typeface="+mn-ea"/>
                <a:cs typeface="Times New Roman" pitchFamily="18" charset="0"/>
                <a:sym typeface="Symbol" pitchFamily="18" charset="2"/>
              </a:rPr>
              <a:t>T  </a:t>
            </a:r>
            <a:r>
              <a:rPr lang="en-US" altLang="zh-CN" dirty="0" err="1">
                <a:latin typeface="+mn-ea"/>
                <a:cs typeface="Times New Roman" pitchFamily="18" charset="0"/>
                <a:sym typeface="Symbol" pitchFamily="18" charset="2"/>
              </a:rPr>
              <a:t>boolean</a:t>
            </a:r>
            <a:r>
              <a:rPr lang="en-US" altLang="zh-CN" dirty="0">
                <a:latin typeface="+mn-ea"/>
                <a:cs typeface="Times New Roman" pitchFamily="18" charset="0"/>
                <a:sym typeface="Symbol" pitchFamily="18" charset="2"/>
              </a:rPr>
              <a:t>  </a:t>
            </a:r>
            <a:r>
              <a:rPr lang="en-US" altLang="zh-CN" dirty="0">
                <a:solidFill>
                  <a:srgbClr val="00B0F0"/>
                </a:solidFill>
                <a:latin typeface="+mn-ea"/>
                <a:cs typeface="Times New Roman" pitchFamily="18" charset="0"/>
                <a:sym typeface="Symbol" pitchFamily="18" charset="2"/>
              </a:rPr>
              <a:t> </a:t>
            </a:r>
            <a:r>
              <a:rPr lang="en-US" altLang="zh-CN" dirty="0">
                <a:solidFill>
                  <a:srgbClr val="0070C0"/>
                </a:solidFill>
                <a:latin typeface="+mn-ea"/>
                <a:cs typeface="Times New Roman" pitchFamily="18" charset="0"/>
                <a:sym typeface="Symbol" pitchFamily="18" charset="2"/>
              </a:rPr>
              <a:t> </a:t>
            </a:r>
            <a:r>
              <a:rPr lang="de-DE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{ T.type := bool }</a:t>
            </a:r>
            <a:r>
              <a:rPr lang="de-DE" altLang="zh-CN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</a:p>
          <a:p>
            <a:pPr>
              <a:spcBef>
                <a:spcPts val="600"/>
              </a:spcBef>
            </a:pPr>
            <a:r>
              <a:rPr lang="en-US" altLang="zh-CN" dirty="0">
                <a:latin typeface="+mn-ea"/>
                <a:sym typeface="Symbol" pitchFamily="18" charset="2"/>
              </a:rPr>
              <a:t>T  integer    </a:t>
            </a:r>
            <a:r>
              <a:rPr lang="de-DE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{ T.type := int } </a:t>
            </a:r>
          </a:p>
          <a:p>
            <a:pPr>
              <a:spcBef>
                <a:spcPts val="300"/>
              </a:spcBef>
            </a:pPr>
            <a:r>
              <a:rPr lang="en-US" altLang="zh-CN" dirty="0">
                <a:latin typeface="+mn-ea"/>
                <a:sym typeface="Symbol" pitchFamily="18" charset="2"/>
              </a:rPr>
              <a:t>T  real     </a:t>
            </a:r>
            <a:r>
              <a:rPr lang="en-US" altLang="zh-CN" dirty="0">
                <a:solidFill>
                  <a:srgbClr val="0070C0"/>
                </a:solidFill>
                <a:latin typeface="+mn-ea"/>
                <a:sym typeface="Symbol" pitchFamily="18" charset="2"/>
              </a:rPr>
              <a:t>  </a:t>
            </a:r>
            <a:r>
              <a:rPr lang="en-US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T.type</a:t>
            </a:r>
            <a:r>
              <a:rPr lang="en-US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real} </a:t>
            </a:r>
          </a:p>
          <a:p>
            <a:pPr marL="3579813" indent="-3579813"/>
            <a:r>
              <a:rPr lang="en-US" altLang="zh-CN" dirty="0">
                <a:latin typeface="+mn-ea"/>
                <a:sym typeface="Symbol" pitchFamily="18" charset="2"/>
              </a:rPr>
              <a:t>T  array [ </a:t>
            </a:r>
            <a:r>
              <a:rPr lang="en-US" altLang="zh-CN" u="sng" dirty="0" err="1">
                <a:latin typeface="+mn-ea"/>
                <a:sym typeface="Symbol" pitchFamily="18" charset="2"/>
              </a:rPr>
              <a:t>num</a:t>
            </a:r>
            <a:r>
              <a:rPr lang="en-US" altLang="zh-CN" dirty="0">
                <a:latin typeface="+mn-ea"/>
                <a:sym typeface="Symbol" pitchFamily="18" charset="2"/>
              </a:rPr>
              <a:t> ] of T</a:t>
            </a:r>
            <a:r>
              <a:rPr lang="en-US" altLang="zh-CN" baseline="-25000" dirty="0">
                <a:latin typeface="+mn-ea"/>
                <a:sym typeface="Symbol" pitchFamily="18" charset="2"/>
              </a:rPr>
              <a:t>1    </a:t>
            </a:r>
            <a:r>
              <a:rPr lang="en-US" altLang="zh-CN" baseline="-25000" dirty="0">
                <a:solidFill>
                  <a:srgbClr val="00B0F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T.type</a:t>
            </a:r>
            <a:r>
              <a:rPr lang="en-US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array(1.. </a:t>
            </a:r>
            <a:r>
              <a:rPr lang="fr-FR" altLang="zh-CN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num</a:t>
            </a:r>
            <a:r>
              <a:rPr lang="fr-FR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.lexval, T1.type) } </a:t>
            </a:r>
          </a:p>
          <a:p>
            <a:pPr algn="l">
              <a:buClrTx/>
              <a:buFont typeface="Wingdings" pitchFamily="2" charset="2"/>
              <a:buNone/>
            </a:pPr>
            <a:r>
              <a:rPr lang="en-US" altLang="zh-CN" dirty="0">
                <a:latin typeface="+mn-ea"/>
                <a:sym typeface="Symbol" pitchFamily="18" charset="2"/>
              </a:rPr>
              <a:t>T  ^T</a:t>
            </a:r>
            <a:r>
              <a:rPr lang="en-US" altLang="zh-CN" baseline="-25000" dirty="0">
                <a:latin typeface="+mn-ea"/>
                <a:sym typeface="Symbol" pitchFamily="18" charset="2"/>
              </a:rPr>
              <a:t>1    </a:t>
            </a:r>
            <a:r>
              <a:rPr lang="fr-FR" altLang="zh-CN" dirty="0">
                <a:latin typeface="+mn-ea"/>
                <a:sym typeface="Symbol" pitchFamily="18" charset="2"/>
              </a:rPr>
              <a:t> </a:t>
            </a:r>
            <a:r>
              <a:rPr lang="fr-FR" altLang="zh-CN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  <a:r>
              <a:rPr lang="fr-FR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{ T.type := pointer(T1.type) }</a:t>
            </a:r>
            <a:r>
              <a:rPr lang="fr-FR" altLang="zh-CN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</a:p>
          <a:p>
            <a:pPr marL="3765550" indent="-3765550">
              <a:spcBef>
                <a:spcPts val="300"/>
              </a:spcBef>
            </a:pPr>
            <a:r>
              <a:rPr lang="fr-FR" altLang="zh-CN" dirty="0">
                <a:latin typeface="+mn-ea"/>
                <a:sym typeface="Symbol" pitchFamily="18" charset="2"/>
              </a:rPr>
              <a:t>L </a:t>
            </a:r>
            <a:r>
              <a:rPr lang="en-US" altLang="zh-CN" dirty="0">
                <a:latin typeface="+mn-ea"/>
                <a:sym typeface="Symbol" pitchFamily="18" charset="2"/>
              </a:rPr>
              <a:t> </a:t>
            </a:r>
            <a:r>
              <a:rPr lang="fr-FR" altLang="zh-CN" dirty="0">
                <a:solidFill>
                  <a:srgbClr val="FF0000"/>
                </a:solidFill>
                <a:latin typeface="+mn-ea"/>
                <a:sym typeface="Symbol" pitchFamily="18" charset="2"/>
              </a:rPr>
              <a:t>{ L</a:t>
            </a:r>
            <a:r>
              <a:rPr lang="fr-FR" altLang="zh-CN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dirty="0">
                <a:solidFill>
                  <a:srgbClr val="FF0000"/>
                </a:solidFill>
                <a:latin typeface="+mn-ea"/>
                <a:sym typeface="Symbol" pitchFamily="18" charset="2"/>
              </a:rPr>
              <a:t>.in := L.in }</a:t>
            </a:r>
            <a:r>
              <a:rPr lang="fr-FR" altLang="zh-CN" dirty="0">
                <a:latin typeface="+mn-ea"/>
                <a:sym typeface="Symbol" pitchFamily="18" charset="2"/>
              </a:rPr>
              <a:t> L</a:t>
            </a:r>
            <a:r>
              <a:rPr lang="fr-FR" altLang="zh-CN" baseline="-25000" dirty="0">
                <a:latin typeface="+mn-ea"/>
                <a:sym typeface="Symbol" pitchFamily="18" charset="2"/>
              </a:rPr>
              <a:t>1</a:t>
            </a:r>
            <a:r>
              <a:rPr lang="fr-FR" altLang="zh-CN" dirty="0">
                <a:latin typeface="+mn-ea"/>
                <a:sym typeface="Symbol" pitchFamily="18" charset="2"/>
              </a:rPr>
              <a:t>, </a:t>
            </a:r>
            <a:r>
              <a:rPr lang="fr-FR" altLang="zh-CN" u="sng" dirty="0">
                <a:latin typeface="+mn-ea"/>
                <a:sym typeface="Symbol" pitchFamily="18" charset="2"/>
              </a:rPr>
              <a:t>id</a:t>
            </a:r>
            <a:r>
              <a:rPr lang="fr-FR" altLang="zh-CN" dirty="0">
                <a:latin typeface="+mn-ea"/>
                <a:sym typeface="Symbol" pitchFamily="18" charset="2"/>
              </a:rPr>
              <a:t> </a:t>
            </a:r>
            <a:r>
              <a:rPr lang="fr-FR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{addtype(</a:t>
            </a:r>
            <a:r>
              <a:rPr lang="fr-FR" altLang="zh-CN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fr-FR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.entry, </a:t>
            </a:r>
            <a:r>
              <a:rPr lang="fr-FR" altLang="zh-CN" dirty="0">
                <a:solidFill>
                  <a:srgbClr val="FF0000"/>
                </a:solidFill>
                <a:latin typeface="+mn-ea"/>
                <a:sym typeface="Symbol" pitchFamily="18" charset="2"/>
              </a:rPr>
              <a:t>L.in</a:t>
            </a:r>
            <a:r>
              <a:rPr lang="fr-FR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) ; L.num := L</a:t>
            </a:r>
            <a:r>
              <a:rPr lang="fr-FR" altLang="zh-CN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fr-FR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.num +1 }</a:t>
            </a:r>
          </a:p>
          <a:p>
            <a:pPr>
              <a:spcBef>
                <a:spcPts val="300"/>
              </a:spcBef>
            </a:pPr>
            <a:r>
              <a:rPr lang="fr-FR" altLang="zh-CN" dirty="0">
                <a:latin typeface="+mn-ea"/>
                <a:sym typeface="Symbol" pitchFamily="18" charset="2"/>
              </a:rPr>
              <a:t>L </a:t>
            </a:r>
            <a:r>
              <a:rPr lang="en-US" altLang="zh-CN" dirty="0">
                <a:latin typeface="+mn-ea"/>
                <a:sym typeface="Symbol" pitchFamily="18" charset="2"/>
              </a:rPr>
              <a:t> </a:t>
            </a:r>
            <a:r>
              <a:rPr lang="fr-FR" altLang="zh-CN" u="sng" dirty="0">
                <a:latin typeface="+mn-ea"/>
                <a:sym typeface="Symbol" pitchFamily="18" charset="2"/>
              </a:rPr>
              <a:t>id</a:t>
            </a:r>
            <a:r>
              <a:rPr lang="fr-FR" altLang="zh-CN" dirty="0">
                <a:latin typeface="+mn-ea"/>
                <a:sym typeface="Symbol" pitchFamily="18" charset="2"/>
              </a:rPr>
              <a:t>      </a:t>
            </a:r>
            <a:r>
              <a:rPr lang="fr-FR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{ addtype(</a:t>
            </a:r>
            <a:r>
              <a:rPr lang="fr-FR" altLang="zh-CN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fr-FR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.entry, </a:t>
            </a:r>
            <a:r>
              <a:rPr lang="fr-FR" altLang="zh-CN" dirty="0">
                <a:solidFill>
                  <a:srgbClr val="FF0000"/>
                </a:solidFill>
                <a:latin typeface="+mn-ea"/>
                <a:sym typeface="Symbol" pitchFamily="18" charset="2"/>
              </a:rPr>
              <a:t>L.in</a:t>
            </a:r>
            <a:r>
              <a:rPr lang="fr-FR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); L.num := 1 }</a:t>
            </a:r>
          </a:p>
          <a:p>
            <a:pPr>
              <a:spcBef>
                <a:spcPts val="300"/>
              </a:spcBef>
            </a:pPr>
            <a:endParaRPr lang="fr-FR" altLang="zh-CN" dirty="0">
              <a:solidFill>
                <a:srgbClr val="0070C0"/>
              </a:solidFill>
              <a:latin typeface="+mn-ea"/>
              <a:sym typeface="Symbol" pitchFamily="18" charset="2"/>
            </a:endParaRPr>
          </a:p>
          <a:p>
            <a:pPr>
              <a:spcBef>
                <a:spcPts val="300"/>
              </a:spcBef>
            </a:pPr>
            <a:endParaRPr lang="fr-FR" altLang="zh-CN" dirty="0">
              <a:solidFill>
                <a:srgbClr val="0070C0"/>
              </a:solidFill>
              <a:latin typeface="+mn-ea"/>
              <a:sym typeface="Symbol" pitchFamily="18" charset="2"/>
            </a:endParaRPr>
          </a:p>
          <a:p>
            <a:pPr>
              <a:spcBef>
                <a:spcPts val="300"/>
              </a:spcBef>
            </a:pPr>
            <a:r>
              <a:rPr lang="fr-FR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addtype(</a:t>
            </a:r>
            <a:r>
              <a:rPr lang="fr-FR" altLang="zh-CN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fr-FR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.entry, L.in)</a:t>
            </a:r>
            <a:r>
              <a:rPr lang="zh-CN" altLang="en-US" dirty="0">
                <a:latin typeface="+mn-ea"/>
                <a:sym typeface="Symbol" pitchFamily="18" charset="2"/>
              </a:rPr>
              <a:t>：将</a:t>
            </a:r>
            <a:r>
              <a:rPr lang="en-US" altLang="zh-CN" dirty="0">
                <a:latin typeface="+mn-ea"/>
                <a:sym typeface="Symbol" pitchFamily="18" charset="2"/>
              </a:rPr>
              <a:t>L.in</a:t>
            </a:r>
            <a:r>
              <a:rPr lang="zh-CN" altLang="en-US" dirty="0">
                <a:latin typeface="+mn-ea"/>
                <a:sym typeface="Symbol" pitchFamily="18" charset="2"/>
              </a:rPr>
              <a:t>填入</a:t>
            </a:r>
            <a:r>
              <a:rPr lang="en-US" altLang="zh-CN" dirty="0">
                <a:latin typeface="+mn-ea"/>
                <a:sym typeface="Symbol" pitchFamily="18" charset="2"/>
              </a:rPr>
              <a:t>id</a:t>
            </a:r>
            <a:r>
              <a:rPr lang="zh-CN" altLang="en-US" dirty="0">
                <a:latin typeface="+mn-ea"/>
                <a:sym typeface="Symbol" pitchFamily="18" charset="2"/>
              </a:rPr>
              <a:t>表项的</a:t>
            </a:r>
            <a:r>
              <a:rPr lang="en-US" altLang="zh-CN" dirty="0">
                <a:latin typeface="+mn-ea"/>
                <a:sym typeface="Symbol" pitchFamily="18" charset="2"/>
              </a:rPr>
              <a:t>type</a:t>
            </a:r>
            <a:r>
              <a:rPr lang="zh-CN" altLang="en-US" dirty="0">
                <a:latin typeface="+mn-ea"/>
                <a:sym typeface="Symbol" pitchFamily="18" charset="2"/>
              </a:rPr>
              <a:t>域。</a:t>
            </a:r>
            <a:endParaRPr lang="de-DE" altLang="zh-CN" dirty="0">
              <a:latin typeface="+mn-ea"/>
              <a:sym typeface="Symbol" pitchFamily="18" charset="2"/>
            </a:endParaRPr>
          </a:p>
          <a:p>
            <a:pPr>
              <a:spcBef>
                <a:spcPts val="300"/>
              </a:spcBef>
            </a:pPr>
            <a:r>
              <a:rPr lang="de-DE" altLang="zh-CN" dirty="0">
                <a:solidFill>
                  <a:srgbClr val="0000FF"/>
                </a:solidFill>
                <a:latin typeface="+mn-ea"/>
                <a:sym typeface="Symbol" pitchFamily="18" charset="2"/>
              </a:rPr>
              <a:t>make_product_3 </a:t>
            </a:r>
            <a:r>
              <a:rPr lang="de-DE" altLang="zh-CN" dirty="0">
                <a:latin typeface="+mn-ea"/>
                <a:sym typeface="Symbol" pitchFamily="18" charset="2"/>
              </a:rPr>
              <a:t>(</a:t>
            </a:r>
            <a:r>
              <a:rPr lang="en-US" altLang="zh-CN" dirty="0">
                <a:latin typeface="+mn-ea"/>
                <a:sym typeface="Symbol" pitchFamily="18" charset="2"/>
              </a:rPr>
              <a:t>&lt;t1,t2,…,tm&gt;,type2,n</a:t>
            </a:r>
            <a:r>
              <a:rPr lang="de-DE" altLang="zh-CN" dirty="0">
                <a:latin typeface="+mn-ea"/>
                <a:sym typeface="Symbol" pitchFamily="18" charset="2"/>
              </a:rPr>
              <a:t>)</a:t>
            </a:r>
            <a:r>
              <a:rPr lang="zh-CN" altLang="en-US" dirty="0">
                <a:latin typeface="+mn-ea"/>
                <a:sym typeface="Symbol" pitchFamily="18" charset="2"/>
              </a:rPr>
              <a:t>：生成</a:t>
            </a:r>
            <a:r>
              <a:rPr lang="en-US" altLang="zh-CN" dirty="0">
                <a:latin typeface="+mn-ea"/>
                <a:sym typeface="Symbol" pitchFamily="18" charset="2"/>
              </a:rPr>
              <a:t>&lt;t1,t2,…,tm,type2,type2,…type2&gt;,</a:t>
            </a:r>
          </a:p>
        </p:txBody>
      </p:sp>
      <p:sp>
        <p:nvSpPr>
          <p:cNvPr id="5" name="右大括号 4">
            <a:extLst>
              <a:ext uri="{FF2B5EF4-FFF2-40B4-BE49-F238E27FC236}">
                <a16:creationId xmlns:a16="http://schemas.microsoft.com/office/drawing/2014/main" id="{1AAC9C56-081C-AD94-1BAA-11812924F51B}"/>
              </a:ext>
            </a:extLst>
          </p:cNvPr>
          <p:cNvSpPr/>
          <p:nvPr/>
        </p:nvSpPr>
        <p:spPr>
          <a:xfrm rot="16200000">
            <a:off x="7829311" y="4544690"/>
            <a:ext cx="385007" cy="1763107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B29387E-AB12-FBF6-0957-A27EF0F31A66}"/>
              </a:ext>
            </a:extLst>
          </p:cNvPr>
          <p:cNvSpPr txBox="1"/>
          <p:nvPr/>
        </p:nvSpPr>
        <p:spPr>
          <a:xfrm>
            <a:off x="7698648" y="496205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ｎ个</a:t>
            </a:r>
          </a:p>
        </p:txBody>
      </p:sp>
    </p:spTree>
    <p:extLst>
      <p:ext uri="{BB962C8B-B14F-4D97-AF65-F5344CB8AC3E}">
        <p14:creationId xmlns:p14="http://schemas.microsoft.com/office/powerpoint/2010/main" val="3096136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表达式的翻译模式片段</a:t>
            </a:r>
            <a:r>
              <a:rPr lang="en-US" altLang="zh-CN" dirty="0"/>
              <a:t>1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sp>
        <p:nvSpPr>
          <p:cNvPr id="4" name="Text Box 33">
            <a:extLst>
              <a:ext uri="{FF2B5EF4-FFF2-40B4-BE49-F238E27FC236}">
                <a16:creationId xmlns:a16="http://schemas.microsoft.com/office/drawing/2014/main" id="{AD6289FA-18FF-E531-8E28-562EBA8C08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8673" y="2009041"/>
            <a:ext cx="9075821" cy="3251852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E  true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bool }</a:t>
            </a:r>
          </a:p>
          <a:p>
            <a:pPr algn="l">
              <a:lnSpc>
                <a:spcPct val="150000"/>
              </a:lnSpc>
              <a:buFont typeface="Wingdings" pitchFamily="2" charset="2"/>
              <a:buNone/>
            </a:pPr>
            <a:r>
              <a:rPr lang="de-DE" altLang="zh-CN" sz="2000" dirty="0">
                <a:latin typeface="+mn-ea"/>
                <a:sym typeface="Symbol" pitchFamily="18" charset="2"/>
              </a:rPr>
              <a:t>E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de-DE" altLang="zh-CN" sz="2000" dirty="0">
                <a:latin typeface="+mn-ea"/>
                <a:sym typeface="Symbol" pitchFamily="18" charset="2"/>
              </a:rPr>
              <a:t>false    </a:t>
            </a:r>
            <a:r>
              <a:rPr lang="de-DE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  <a:r>
              <a:rPr lang="de-DE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E.type := bool }</a:t>
            </a:r>
          </a:p>
          <a:p>
            <a:pPr algn="l">
              <a:lnSpc>
                <a:spcPct val="150000"/>
              </a:lnSpc>
              <a:buFont typeface="Wingdings" pitchFamily="2" charset="2"/>
              <a:buNone/>
            </a:pPr>
            <a:r>
              <a:rPr lang="de-DE" altLang="zh-CN" sz="2000" dirty="0">
                <a:latin typeface="+mn-ea"/>
                <a:sym typeface="Symbol" pitchFamily="18" charset="2"/>
              </a:rPr>
              <a:t>E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de-DE" altLang="zh-CN" sz="2000" u="sng" dirty="0">
                <a:latin typeface="+mn-ea"/>
                <a:sym typeface="Symbol" pitchFamily="18" charset="2"/>
              </a:rPr>
              <a:t>int</a:t>
            </a:r>
            <a:r>
              <a:rPr lang="de-DE" altLang="zh-CN" sz="2000" dirty="0">
                <a:latin typeface="+mn-ea"/>
                <a:sym typeface="Symbol" pitchFamily="18" charset="2"/>
              </a:rPr>
              <a:t>      </a:t>
            </a:r>
            <a:r>
              <a:rPr lang="de-DE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  <a:r>
              <a:rPr lang="de-DE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E.type := int }</a:t>
            </a:r>
          </a:p>
          <a:p>
            <a:pPr algn="l">
              <a:lnSpc>
                <a:spcPct val="150000"/>
              </a:lnSpc>
              <a:buFont typeface="Wingdings" pitchFamily="2" charset="2"/>
              <a:buNone/>
            </a:pPr>
            <a:r>
              <a:rPr lang="pt-BR" altLang="zh-CN" sz="2000" dirty="0">
                <a:latin typeface="+mn-ea"/>
                <a:sym typeface="Symbol" pitchFamily="18" charset="2"/>
              </a:rPr>
              <a:t>E </a:t>
            </a:r>
            <a:r>
              <a:rPr lang="en-US" altLang="zh-CN" sz="2000" dirty="0">
                <a:latin typeface="+mn-ea"/>
                <a:sym typeface="Symbol" pitchFamily="18" charset="2"/>
              </a:rPr>
              <a:t> </a:t>
            </a:r>
            <a:r>
              <a:rPr lang="pt-BR" altLang="zh-CN" sz="2000" u="sng" dirty="0">
                <a:latin typeface="+mn-ea"/>
                <a:sym typeface="Symbol" pitchFamily="18" charset="2"/>
              </a:rPr>
              <a:t>real</a:t>
            </a:r>
            <a:r>
              <a:rPr lang="pt-BR" altLang="zh-CN" sz="2000" dirty="0">
                <a:latin typeface="+mn-ea"/>
                <a:sym typeface="Symbol" pitchFamily="18" charset="2"/>
              </a:rPr>
              <a:t>     </a:t>
            </a:r>
            <a:r>
              <a:rPr lang="pt-BR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  <a:r>
              <a:rPr lang="pt-BR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E.type := real }</a:t>
            </a:r>
          </a:p>
          <a:p>
            <a:pPr algn="l">
              <a:lnSpc>
                <a:spcPct val="150000"/>
              </a:lnSpc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E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</a:t>
            </a:r>
            <a:r>
              <a:rPr lang="en-US" altLang="zh-CN" sz="2000" dirty="0" err="1">
                <a:solidFill>
                  <a:srgbClr val="C00000"/>
                </a:solidFill>
                <a:latin typeface="+mn-ea"/>
                <a:sym typeface="Symbol" pitchFamily="18" charset="2"/>
              </a:rPr>
              <a:t>lookup_type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.name) = nil </a:t>
            </a:r>
          </a:p>
          <a:p>
            <a:pPr algn="l">
              <a:lnSpc>
                <a:spcPct val="150000"/>
              </a:lnSpc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   then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</a:t>
            </a:r>
          </a:p>
          <a:p>
            <a:pPr algn="l">
              <a:lnSpc>
                <a:spcPct val="150000"/>
              </a:lnSpc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   else </a:t>
            </a:r>
            <a:r>
              <a:rPr lang="en-US" altLang="zh-CN" sz="2000" dirty="0" err="1">
                <a:solidFill>
                  <a:srgbClr val="C00000"/>
                </a:solidFill>
                <a:latin typeface="+mn-ea"/>
                <a:sym typeface="Symbol" pitchFamily="18" charset="2"/>
              </a:rPr>
              <a:t>lookup_type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u="sng" dirty="0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.name</a:t>
            </a:r>
            <a:r>
              <a:rPr lang="zh-CN" altLang="en-US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）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  <a:endParaRPr lang="fr-FR" altLang="zh-CN" sz="2000" dirty="0">
              <a:solidFill>
                <a:srgbClr val="0000FF"/>
              </a:solidFill>
              <a:latin typeface="+mn-ea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35471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表达式的翻译模式片段</a:t>
            </a:r>
            <a:r>
              <a:rPr lang="en-US" altLang="zh-CN" dirty="0"/>
              <a:t>2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sp>
        <p:nvSpPr>
          <p:cNvPr id="4" name="Text Box 33">
            <a:extLst>
              <a:ext uri="{FF2B5EF4-FFF2-40B4-BE49-F238E27FC236}">
                <a16:creationId xmlns:a16="http://schemas.microsoft.com/office/drawing/2014/main" id="{AD6289FA-18FF-E531-8E28-562EBA8C08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442" y="1804504"/>
            <a:ext cx="11031078" cy="3885166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op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if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.type=real and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.type=real  then real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         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else if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.type=int and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.type=int  then int 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        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else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type_error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sng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rop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if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.type=real and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.type=real  then bool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         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else if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.type=int and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.type=int then bool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         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else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type_error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2247900" marR="0" lvl="0" indent="-2247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[E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]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if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 int and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.type=array(s, t) then t  else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type_error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^  </a:t>
            </a:r>
            <a:r>
              <a:rPr kumimoji="0" lang="pt-BR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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if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 pointer(t) then t  else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type_error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}</a:t>
            </a:r>
          </a:p>
          <a:p>
            <a:pPr algn="l">
              <a:lnSpc>
                <a:spcPct val="150000"/>
              </a:lnSpc>
              <a:buFont typeface="Wingdings" pitchFamily="2" charset="2"/>
              <a:buNone/>
            </a:pPr>
            <a:endParaRPr lang="fr-FR" altLang="zh-CN" sz="2000" dirty="0">
              <a:solidFill>
                <a:srgbClr val="0000FF"/>
              </a:solidFill>
              <a:latin typeface="+mn-ea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974146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94341"/>
          </a:xfrm>
        </p:spPr>
        <p:txBody>
          <a:bodyPr/>
          <a:lstStyle/>
          <a:p>
            <a:r>
              <a:rPr lang="zh-CN" altLang="en-US" dirty="0"/>
              <a:t>语句的翻译模式片段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sp>
        <p:nvSpPr>
          <p:cNvPr id="4" name="Text Box 9">
            <a:extLst>
              <a:ext uri="{FF2B5EF4-FFF2-40B4-BE49-F238E27FC236}">
                <a16:creationId xmlns:a16="http://schemas.microsoft.com/office/drawing/2014/main" id="{38F3AB95-05D7-4FEB-6048-37B6AB0445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822" y="1756611"/>
            <a:ext cx="11153942" cy="3037626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l">
              <a:lnSpc>
                <a:spcPts val="2800"/>
              </a:lnSpc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S  </a:t>
            </a:r>
            <a:r>
              <a:rPr lang="en-US" altLang="zh-CN" sz="2000" u="sng" dirty="0"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latin typeface="+mn-ea"/>
                <a:sym typeface="Symbol" pitchFamily="18" charset="2"/>
              </a:rPr>
              <a:t> := 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</a:t>
            </a:r>
            <a:r>
              <a:rPr lang="en-US" altLang="zh-CN" sz="2000" dirty="0" err="1">
                <a:solidFill>
                  <a:srgbClr val="C00000"/>
                </a:solidFill>
                <a:latin typeface="+mn-ea"/>
                <a:sym typeface="Symbol" pitchFamily="18" charset="2"/>
              </a:rPr>
              <a:t>lookup_type</a:t>
            </a:r>
            <a:r>
              <a:rPr lang="en-US" altLang="zh-CN" sz="2000" dirty="0">
                <a:solidFill>
                  <a:srgbClr val="C0000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u="sng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.entry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 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then ok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S  if E then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=bool  then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S  if E then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else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latin typeface="+mn-ea"/>
                <a:sym typeface="Symbol" pitchFamily="18" charset="2"/>
              </a:rPr>
              <a:t>  </a:t>
            </a:r>
          </a:p>
          <a:p>
            <a:pPr marL="2603500" indent="-2603500"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 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=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bool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and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= ok and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= ok  then ok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S  while E then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   </a:t>
            </a: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=bool  then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S 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;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= ok and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= ok  then ok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>
              <a:lnSpc>
                <a:spcPts val="2800"/>
              </a:lnSpc>
              <a:spcBef>
                <a:spcPts val="600"/>
              </a:spcBef>
            </a:pPr>
            <a:r>
              <a:rPr lang="en-US" altLang="zh-CN" sz="2000" dirty="0">
                <a:latin typeface="+mn-ea"/>
                <a:sym typeface="Symbol" pitchFamily="18" charset="2"/>
              </a:rPr>
              <a:t>S  break      </a:t>
            </a:r>
            <a:r>
              <a:rPr lang="en-US" altLang="zh-CN" sz="2000" dirty="0">
                <a:solidFill>
                  <a:srgbClr val="00B0F0"/>
                </a:solidFill>
                <a:latin typeface="+mn-ea"/>
                <a:sym typeface="Symbol" pitchFamily="18" charset="2"/>
              </a:rPr>
              <a:t>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ok }</a:t>
            </a:r>
            <a:endParaRPr lang="fr-FR" altLang="zh-CN" sz="2000" dirty="0">
              <a:solidFill>
                <a:srgbClr val="0000FF"/>
              </a:solidFill>
              <a:latin typeface="+mn-ea"/>
              <a:sym typeface="Symbol" pitchFamily="18" charset="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CA3F166-C9F1-71E7-E626-737FC61A5D01}"/>
              </a:ext>
            </a:extLst>
          </p:cNvPr>
          <p:cNvSpPr txBox="1"/>
          <p:nvPr/>
        </p:nvSpPr>
        <p:spPr>
          <a:xfrm>
            <a:off x="3564425" y="4819137"/>
            <a:ext cx="4571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rgbClr val="FF0000"/>
                </a:solidFill>
              </a:rPr>
              <a:t>?</a:t>
            </a:r>
            <a:endParaRPr lang="zh-CN" altLang="en-US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895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本章主要内容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0515599" cy="476061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2800" b="1" dirty="0"/>
              <a:t>8.1</a:t>
            </a:r>
            <a:r>
              <a:rPr lang="zh-CN" altLang="en-US" sz="2800" b="1" dirty="0"/>
              <a:t>　符号表  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2800" b="1" u="sng" dirty="0">
                <a:solidFill>
                  <a:srgbClr val="C00000"/>
                </a:solidFill>
              </a:rPr>
              <a:t>8.2</a:t>
            </a:r>
            <a:r>
              <a:rPr lang="zh-CN" altLang="en-US" sz="2800" b="1" u="sng" dirty="0">
                <a:solidFill>
                  <a:srgbClr val="C00000"/>
                </a:solidFill>
              </a:rPr>
              <a:t>　静态语义分析  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2800" b="1" dirty="0"/>
              <a:t>8.3</a:t>
            </a:r>
            <a:r>
              <a:rPr lang="zh-CN" altLang="en-US" sz="2800" b="1" dirty="0"/>
              <a:t>　中间代码生成 </a:t>
            </a:r>
          </a:p>
          <a:p>
            <a:pPr>
              <a:lnSpc>
                <a:spcPct val="150000"/>
              </a:lnSpc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443515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794341"/>
          </a:xfrm>
        </p:spPr>
        <p:txBody>
          <a:bodyPr/>
          <a:lstStyle/>
          <a:p>
            <a:r>
              <a:rPr lang="zh-CN" altLang="en-US" dirty="0"/>
              <a:t>过程声明及调用语句的翻译模式片段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sp>
        <p:nvSpPr>
          <p:cNvPr id="4" name="Text Box 9">
            <a:extLst>
              <a:ext uri="{FF2B5EF4-FFF2-40B4-BE49-F238E27FC236}">
                <a16:creationId xmlns:a16="http://schemas.microsoft.com/office/drawing/2014/main" id="{38F3AB95-05D7-4FEB-6048-37B6AB0445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693" y="1756611"/>
            <a:ext cx="11423441" cy="3477875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marL="2417763" marR="0" lvl="0" indent="-24177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  call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( A )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if match (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lookup_type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(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.name),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A.type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 then ok else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type_error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F  F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;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( V ) S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addtype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(</a:t>
            </a:r>
            <a:r>
              <a:rPr kumimoji="0" lang="en-US" altLang="zh-CN" sz="2000" u="sng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.entry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, fun (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V.type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)); </a:t>
            </a:r>
          </a:p>
          <a:p>
            <a:pPr marL="2960688" marR="0" lvl="0" indent="-296068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    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F.type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if F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 = ok and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= ok   then ok else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type_error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F        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F.type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ok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A  A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, E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A.type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make_product_2 (A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.type,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A  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A.type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&lt;&gt;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>
              <a:defRPr/>
            </a:pPr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D V ; F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D.type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F.type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  <a:endParaRPr lang="fr-FR" altLang="zh-CN" sz="2000" dirty="0">
              <a:solidFill>
                <a:srgbClr val="0000FF"/>
              </a:solidFill>
              <a:latin typeface="+mn-ea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P  D ;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P.type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if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D.type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= ok and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= ok  then ok else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type_error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109309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842467"/>
          </a:xfrm>
        </p:spPr>
        <p:txBody>
          <a:bodyPr/>
          <a:lstStyle/>
          <a:p>
            <a:r>
              <a:rPr lang="zh-CN" altLang="en-US" dirty="0"/>
              <a:t>语义检查</a:t>
            </a:r>
            <a:r>
              <a:rPr lang="en-US" altLang="zh-CN" dirty="0"/>
              <a:t>:</a:t>
            </a:r>
            <a:r>
              <a:rPr lang="en-US" altLang="zh-CN" dirty="0">
                <a:solidFill>
                  <a:srgbClr val="C00000"/>
                </a:solidFill>
              </a:rPr>
              <a:t>break</a:t>
            </a:r>
            <a:r>
              <a:rPr lang="zh-CN" altLang="en-US" dirty="0"/>
              <a:t>语句必须在</a:t>
            </a:r>
            <a:r>
              <a:rPr lang="zh-CN" altLang="en-US" dirty="0">
                <a:solidFill>
                  <a:srgbClr val="C00000"/>
                </a:solidFill>
              </a:rPr>
              <a:t>循环体内</a:t>
            </a:r>
            <a:r>
              <a:rPr lang="en-US" altLang="zh-CN" dirty="0"/>
              <a:t>-</a:t>
            </a:r>
            <a:r>
              <a:rPr lang="zh-CN" altLang="en-US" dirty="0"/>
              <a:t>为</a:t>
            </a:r>
            <a:r>
              <a:rPr lang="en-US" altLang="zh-CN" dirty="0"/>
              <a:t>S</a:t>
            </a:r>
            <a:r>
              <a:rPr lang="zh-CN" altLang="en-US" dirty="0"/>
              <a:t>增加</a:t>
            </a:r>
            <a:r>
              <a:rPr lang="zh-CN" altLang="en-US" dirty="0">
                <a:solidFill>
                  <a:srgbClr val="C00000"/>
                </a:solidFill>
              </a:rPr>
              <a:t>继承属性</a:t>
            </a:r>
            <a:r>
              <a:rPr lang="en-US" altLang="zh-CN" dirty="0">
                <a:solidFill>
                  <a:srgbClr val="C00000"/>
                </a:solidFill>
              </a:rPr>
              <a:t>break</a:t>
            </a:r>
            <a:r>
              <a:rPr lang="en-US" altLang="zh-CN" dirty="0"/>
              <a:t>.(1)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B5ED9219-EF12-40F7-30B2-D942AA5F75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822" y="1891752"/>
            <a:ext cx="11031078" cy="3170099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P  D ;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0 }</a:t>
            </a:r>
            <a:r>
              <a:rPr lang="en-US" altLang="zh-CN" sz="2000" dirty="0">
                <a:latin typeface="+mn-ea"/>
                <a:sym typeface="Symbol" pitchFamily="18" charset="2"/>
              </a:rPr>
              <a:t> S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P.type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D.type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= ok and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= ok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       then ok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 algn="l">
              <a:buFont typeface="Wingdings" pitchFamily="2" charset="2"/>
              <a:buNone/>
            </a:pPr>
            <a:endParaRPr lang="en-US" altLang="zh-CN" sz="2000" dirty="0">
              <a:solidFill>
                <a:srgbClr val="0000FF"/>
              </a:solidFill>
              <a:latin typeface="+mn-ea"/>
              <a:sym typeface="Symbol" pitchFamily="18" charset="2"/>
            </a:endParaRPr>
          </a:p>
          <a:p>
            <a:pPr marL="2774950" indent="-2774950"/>
            <a:r>
              <a:rPr lang="en-US" altLang="zh-CN" sz="2000" dirty="0">
                <a:latin typeface="+mn-ea"/>
                <a:sym typeface="Symbol" pitchFamily="18" charset="2"/>
              </a:rPr>
              <a:t>S  if E then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.break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</a:t>
            </a:r>
            <a:r>
              <a:rPr lang="en-US" altLang="zh-CN" sz="2000" dirty="0">
                <a:latin typeface="+mn-ea"/>
                <a:sym typeface="Symbol" pitchFamily="18" charset="2"/>
              </a:rPr>
              <a:t>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 </a:t>
            </a:r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</a:t>
            </a:r>
          </a:p>
          <a:p>
            <a:pPr marL="2774950" indent="-2774950"/>
            <a:r>
              <a:rPr lang="en-US" altLang="zh-CN" sz="2000" dirty="0">
                <a:solidFill>
                  <a:srgbClr val="0070C0"/>
                </a:solidFill>
                <a:latin typeface="+mn-ea"/>
                <a:sym typeface="Symbol" pitchFamily="18" charset="2"/>
              </a:rPr>
              <a:t>                   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=bool then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 marL="2417763" indent="-2417763"/>
            <a:endParaRPr lang="en-US" altLang="zh-CN" sz="2000" dirty="0">
              <a:latin typeface="+mn-ea"/>
              <a:sym typeface="Symbol" pitchFamily="18" charset="2"/>
            </a:endParaRP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S  if E then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.break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</a:t>
            </a:r>
            <a:r>
              <a:rPr lang="en-US" altLang="zh-CN" sz="2000" dirty="0">
                <a:latin typeface="+mn-ea"/>
                <a:sym typeface="Symbol" pitchFamily="18" charset="2"/>
              </a:rPr>
              <a:t>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latin typeface="+mn-ea"/>
                <a:sym typeface="Symbol" pitchFamily="18" charset="2"/>
              </a:rPr>
              <a:t>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latin typeface="+mn-ea"/>
                <a:sym typeface="Symbol" pitchFamily="18" charset="2"/>
              </a:rPr>
              <a:t>        else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.break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</a:t>
            </a:r>
            <a:r>
              <a:rPr lang="en-US" altLang="zh-CN" sz="2000" dirty="0">
                <a:latin typeface="+mn-ea"/>
                <a:sym typeface="Symbol" pitchFamily="18" charset="2"/>
              </a:rPr>
              <a:t> S</a:t>
            </a:r>
            <a:r>
              <a:rPr lang="en-US" altLang="zh-CN" sz="2000" baseline="-25000" dirty="0">
                <a:latin typeface="+mn-ea"/>
                <a:sym typeface="Symbol" pitchFamily="18" charset="2"/>
              </a:rPr>
              <a:t>2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B0F0"/>
                </a:solidFill>
                <a:latin typeface="+mn-ea"/>
                <a:sym typeface="Symbol" pitchFamily="18" charset="2"/>
              </a:rPr>
              <a:t> 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=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bool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and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= ok and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= ok </a:t>
            </a:r>
          </a:p>
          <a:p>
            <a:pPr algn="l">
              <a:buFont typeface="Wingdings" pitchFamily="2" charset="2"/>
              <a:buNone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  then ok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3172372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842467"/>
          </a:xfrm>
        </p:spPr>
        <p:txBody>
          <a:bodyPr/>
          <a:lstStyle/>
          <a:p>
            <a:r>
              <a:rPr lang="zh-CN" altLang="en-US" dirty="0"/>
              <a:t>语义检查</a:t>
            </a:r>
            <a:r>
              <a:rPr lang="en-US" altLang="zh-CN" dirty="0"/>
              <a:t>:</a:t>
            </a:r>
            <a:r>
              <a:rPr lang="en-US" altLang="zh-CN" dirty="0">
                <a:solidFill>
                  <a:srgbClr val="C00000"/>
                </a:solidFill>
              </a:rPr>
              <a:t>break</a:t>
            </a:r>
            <a:r>
              <a:rPr lang="zh-CN" altLang="en-US" dirty="0"/>
              <a:t>语句必须在</a:t>
            </a:r>
            <a:r>
              <a:rPr lang="zh-CN" altLang="en-US" dirty="0">
                <a:solidFill>
                  <a:srgbClr val="C00000"/>
                </a:solidFill>
              </a:rPr>
              <a:t>循环体内</a:t>
            </a:r>
            <a:r>
              <a:rPr lang="en-US" altLang="zh-CN" dirty="0"/>
              <a:t>-</a:t>
            </a:r>
            <a:r>
              <a:rPr lang="zh-CN" altLang="en-US" dirty="0"/>
              <a:t>为</a:t>
            </a:r>
            <a:r>
              <a:rPr lang="en-US" altLang="zh-CN" dirty="0"/>
              <a:t>S</a:t>
            </a:r>
            <a:r>
              <a:rPr lang="zh-CN" altLang="en-US" dirty="0"/>
              <a:t>增加</a:t>
            </a:r>
            <a:r>
              <a:rPr lang="zh-CN" altLang="en-US" dirty="0">
                <a:solidFill>
                  <a:srgbClr val="C00000"/>
                </a:solidFill>
              </a:rPr>
              <a:t>继承属性</a:t>
            </a:r>
            <a:r>
              <a:rPr lang="en-US" altLang="zh-CN" dirty="0">
                <a:solidFill>
                  <a:srgbClr val="C00000"/>
                </a:solidFill>
              </a:rPr>
              <a:t>break</a:t>
            </a:r>
            <a:r>
              <a:rPr lang="en-US" altLang="zh-CN" dirty="0"/>
              <a:t>.(2)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B5ED9219-EF12-40F7-30B2-D942AA5F75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822" y="1891752"/>
            <a:ext cx="11031078" cy="4093428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lvl="0"/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S  while E then 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.break 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: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= 1 }  </a:t>
            </a:r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S</a:t>
            </a:r>
            <a:r>
              <a:rPr lang="en-US" altLang="zh-CN" sz="2000" baseline="-25000" dirty="0">
                <a:solidFill>
                  <a:prstClr val="black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           </a:t>
            </a:r>
          </a:p>
          <a:p>
            <a:pPr lvl="0"/>
            <a:r>
              <a:rPr lang="en-US" altLang="zh-CN" sz="2000" dirty="0">
                <a:solidFill>
                  <a:srgbClr val="00B0F0"/>
                </a:solidFill>
                <a:latin typeface="+mn-ea"/>
                <a:sym typeface="Symbol" pitchFamily="18" charset="2"/>
              </a:rPr>
              <a:t> 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E.type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=bool then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 lvl="0"/>
            <a:endParaRPr lang="en-US" altLang="zh-CN" sz="2000" dirty="0">
              <a:solidFill>
                <a:srgbClr val="0000FF"/>
              </a:solidFill>
              <a:latin typeface="+mn-ea"/>
              <a:sym typeface="Symbol" pitchFamily="18" charset="2"/>
            </a:endParaRPr>
          </a:p>
          <a:p>
            <a:pPr lvl="0"/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S 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.break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</a:t>
            </a:r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S</a:t>
            </a:r>
            <a:r>
              <a:rPr lang="en-US" altLang="zh-CN" sz="2000" baseline="-25000" dirty="0">
                <a:solidFill>
                  <a:prstClr val="black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 ;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S</a:t>
            </a:r>
            <a:r>
              <a:rPr lang="en-US" altLang="zh-CN" sz="2000" baseline="-25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.break :=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} </a:t>
            </a:r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S</a:t>
            </a:r>
            <a:r>
              <a:rPr lang="en-US" altLang="zh-CN" sz="2000" baseline="-25000" dirty="0">
                <a:solidFill>
                  <a:prstClr val="black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 </a:t>
            </a:r>
          </a:p>
          <a:p>
            <a:pPr lvl="0"/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= ok and S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2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= ok </a:t>
            </a:r>
          </a:p>
          <a:p>
            <a:pPr lvl="0"/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   then ok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 lvl="0"/>
            <a:endParaRPr lang="en-US" altLang="zh-CN" sz="2000" dirty="0">
              <a:solidFill>
                <a:prstClr val="black"/>
              </a:solidFill>
              <a:latin typeface="+mn-ea"/>
              <a:sym typeface="Symbol" pitchFamily="18" charset="2"/>
            </a:endParaRPr>
          </a:p>
          <a:p>
            <a:pPr lvl="0"/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S  break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= 1   then ok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  <a:p>
            <a:pPr lvl="0"/>
            <a:endParaRPr lang="en-US" altLang="zh-CN" sz="2000" dirty="0">
              <a:solidFill>
                <a:prstClr val="black"/>
              </a:solidFill>
              <a:latin typeface="+mn-ea"/>
              <a:sym typeface="Symbol" pitchFamily="18" charset="2"/>
            </a:endParaRPr>
          </a:p>
          <a:p>
            <a:pPr lvl="0"/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F  F</a:t>
            </a:r>
            <a:r>
              <a:rPr lang="en-US" altLang="zh-CN" sz="2000" baseline="-25000" dirty="0">
                <a:solidFill>
                  <a:prstClr val="black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 ; </a:t>
            </a:r>
            <a:r>
              <a:rPr lang="en-US" altLang="zh-CN" sz="2000" u="sng" dirty="0">
                <a:solidFill>
                  <a:prstClr val="black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 ( V )    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FF0000"/>
                </a:solidFill>
                <a:latin typeface="+mn-ea"/>
                <a:sym typeface="Symbol" pitchFamily="18" charset="2"/>
              </a:rPr>
              <a:t>S.break</a:t>
            </a:r>
            <a:r>
              <a:rPr lang="en-US" altLang="zh-CN" sz="2000" dirty="0">
                <a:solidFill>
                  <a:srgbClr val="FF0000"/>
                </a:solidFill>
                <a:latin typeface="+mn-ea"/>
                <a:sym typeface="Symbol" pitchFamily="18" charset="2"/>
              </a:rPr>
              <a:t> := 0 }</a:t>
            </a:r>
            <a:r>
              <a:rPr lang="en-US" altLang="zh-CN" sz="2000" dirty="0">
                <a:solidFill>
                  <a:prstClr val="black"/>
                </a:solidFill>
                <a:latin typeface="+mn-ea"/>
                <a:sym typeface="Symbol" pitchFamily="18" charset="2"/>
              </a:rPr>
              <a:t> S </a:t>
            </a:r>
          </a:p>
          <a:p>
            <a:pPr lvl="0"/>
            <a:r>
              <a:rPr lang="en-US" altLang="zh-CN" sz="2000" dirty="0">
                <a:solidFill>
                  <a:srgbClr val="00B0F0"/>
                </a:solidFill>
                <a:latin typeface="+mn-ea"/>
                <a:sym typeface="Symbol" pitchFamily="18" charset="2"/>
              </a:rPr>
              <a:t>              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{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addtype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(</a:t>
            </a:r>
            <a:r>
              <a:rPr lang="en-US" altLang="zh-CN" sz="2000" u="sng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id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.entry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, fun (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V.type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)); </a:t>
            </a:r>
          </a:p>
          <a:p>
            <a:pPr lvl="0"/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F.type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:= if F</a:t>
            </a:r>
            <a:r>
              <a:rPr lang="en-US" altLang="zh-CN" sz="2000" baseline="-25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1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.type = ok and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S.type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= ok </a:t>
            </a:r>
          </a:p>
          <a:p>
            <a:pPr lvl="0"/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    then ok else </a:t>
            </a:r>
            <a:r>
              <a:rPr lang="en-US" altLang="zh-CN" sz="2000" dirty="0" err="1">
                <a:solidFill>
                  <a:srgbClr val="0000FF"/>
                </a:solidFill>
                <a:latin typeface="+mn-ea"/>
                <a:sym typeface="Symbol" pitchFamily="18" charset="2"/>
              </a:rPr>
              <a:t>type_error</a:t>
            </a: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}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AEA3A5E-340B-E609-2CB0-5F344C99B548}"/>
              </a:ext>
            </a:extLst>
          </p:cNvPr>
          <p:cNvSpPr/>
          <p:nvPr/>
        </p:nvSpPr>
        <p:spPr bwMode="auto">
          <a:xfrm>
            <a:off x="2042160" y="3893820"/>
            <a:ext cx="7158990" cy="66675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Arial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8836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2226700"/>
          </a:xfrm>
        </p:spPr>
        <p:txBody>
          <a:bodyPr/>
          <a:lstStyle/>
          <a:p>
            <a:r>
              <a:rPr lang="zh-CN" altLang="en-US" dirty="0"/>
              <a:t>语义检查</a:t>
            </a:r>
            <a:r>
              <a:rPr lang="en-US" altLang="zh-CN" dirty="0"/>
              <a:t>:</a:t>
            </a:r>
            <a:r>
              <a:rPr lang="en-US" altLang="zh-CN" dirty="0">
                <a:solidFill>
                  <a:srgbClr val="C00000"/>
                </a:solidFill>
              </a:rPr>
              <a:t>break</a:t>
            </a:r>
            <a:r>
              <a:rPr lang="zh-CN" altLang="en-US" dirty="0"/>
              <a:t>语句必须在</a:t>
            </a:r>
            <a:r>
              <a:rPr lang="zh-CN" altLang="en-US" dirty="0">
                <a:solidFill>
                  <a:srgbClr val="C00000"/>
                </a:solidFill>
              </a:rPr>
              <a:t>循环体内</a:t>
            </a:r>
            <a:r>
              <a:rPr lang="en-US" altLang="zh-CN" dirty="0"/>
              <a:t>-</a:t>
            </a:r>
            <a:r>
              <a:rPr lang="zh-CN" altLang="en-US" dirty="0"/>
              <a:t>为</a:t>
            </a:r>
            <a:r>
              <a:rPr lang="en-US" altLang="zh-CN" dirty="0"/>
              <a:t>S</a:t>
            </a:r>
            <a:r>
              <a:rPr lang="zh-CN" altLang="en-US" dirty="0"/>
              <a:t>增加</a:t>
            </a:r>
            <a:r>
              <a:rPr lang="zh-CN" altLang="en-US" dirty="0">
                <a:solidFill>
                  <a:srgbClr val="C00000"/>
                </a:solidFill>
              </a:rPr>
              <a:t>继承属性</a:t>
            </a:r>
            <a:r>
              <a:rPr lang="en-US" altLang="zh-CN" dirty="0">
                <a:solidFill>
                  <a:srgbClr val="C00000"/>
                </a:solidFill>
              </a:rPr>
              <a:t>break</a:t>
            </a:r>
            <a:r>
              <a:rPr lang="en-US" altLang="zh-CN" dirty="0"/>
              <a:t>.(3)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BB8CC1F-F0F5-D0F1-953A-6FD3377D47E3}"/>
              </a:ext>
            </a:extLst>
          </p:cNvPr>
          <p:cNvSpPr txBox="1"/>
          <p:nvPr/>
        </p:nvSpPr>
        <p:spPr>
          <a:xfrm>
            <a:off x="807862" y="1949890"/>
            <a:ext cx="60979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2400" dirty="0"/>
              <a:t>思考：什么情况下，程序将通过类型检查 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B5F381B-5FA6-2D86-50F3-C4FF9CF1144D}"/>
              </a:ext>
            </a:extLst>
          </p:cNvPr>
          <p:cNvSpPr txBox="1"/>
          <p:nvPr/>
        </p:nvSpPr>
        <p:spPr>
          <a:xfrm>
            <a:off x="1014412" y="3069846"/>
            <a:ext cx="942117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P  D ;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{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S.break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:= 0 }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S 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{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P.type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:= if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D.type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= ok and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S.type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= ok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                             then ok else </a:t>
            </a:r>
            <a:r>
              <a:rPr kumimoji="0" lang="en-US" altLang="zh-CN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type_error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/>
                <a:ea typeface="微软雅黑"/>
                <a:cs typeface="+mn-cs"/>
                <a:sym typeface="Symbol" pitchFamily="18" charset="2"/>
              </a:rPr>
              <a:t> }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3B33A5F-DA4B-2150-7284-F79CCED3A654}"/>
              </a:ext>
            </a:extLst>
          </p:cNvPr>
          <p:cNvSpPr txBox="1"/>
          <p:nvPr/>
        </p:nvSpPr>
        <p:spPr>
          <a:xfrm>
            <a:off x="1873099" y="4834881"/>
            <a:ext cx="1860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solidFill>
                  <a:srgbClr val="0000FF"/>
                </a:solidFill>
                <a:latin typeface="+mn-ea"/>
                <a:cs typeface="Times New Roman" panose="02020603050405020304" pitchFamily="18" charset="0"/>
              </a:rPr>
              <a:t>P.type</a:t>
            </a:r>
            <a:r>
              <a:rPr lang="zh-CN" altLang="en-US" sz="2400" dirty="0">
                <a:solidFill>
                  <a:srgbClr val="0000FF"/>
                </a:solidFill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cs typeface="Times New Roman" panose="02020603050405020304" pitchFamily="18" charset="0"/>
              </a:rPr>
              <a:t>=</a:t>
            </a:r>
            <a:r>
              <a:rPr lang="zh-CN" altLang="en-US" sz="2400" dirty="0">
                <a:solidFill>
                  <a:srgbClr val="0000FF"/>
                </a:solidFill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0000FF"/>
                </a:solidFill>
                <a:latin typeface="+mn-ea"/>
                <a:cs typeface="Times New Roman" panose="02020603050405020304" pitchFamily="18" charset="0"/>
              </a:rPr>
              <a:t>ok</a:t>
            </a:r>
            <a:endParaRPr lang="zh-CN" altLang="en-US" sz="2400" dirty="0">
              <a:solidFill>
                <a:srgbClr val="0000FF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600F1E8-D89E-A4A7-A05C-764839DE53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1" y="4038600"/>
            <a:ext cx="2038095" cy="192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915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本章主要内容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822" y="942764"/>
            <a:ext cx="10515599" cy="476061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2800" b="1" dirty="0"/>
              <a:t>8.1</a:t>
            </a:r>
            <a:r>
              <a:rPr lang="zh-CN" altLang="en-US" sz="2800" b="1" dirty="0"/>
              <a:t>　符号表  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2800" b="1" dirty="0"/>
              <a:t>8.2</a:t>
            </a:r>
            <a:r>
              <a:rPr lang="zh-CN" altLang="en-US" sz="2800" b="1" dirty="0"/>
              <a:t>　静态语义分析  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2800" b="1" u="sng" dirty="0">
                <a:solidFill>
                  <a:srgbClr val="C00000"/>
                </a:solidFill>
              </a:rPr>
              <a:t>8.3</a:t>
            </a:r>
            <a:r>
              <a:rPr lang="zh-CN" altLang="en-US" sz="2800" b="1" u="sng" dirty="0">
                <a:solidFill>
                  <a:srgbClr val="C00000"/>
                </a:solidFill>
              </a:rPr>
              <a:t>　中间代码生成 </a:t>
            </a:r>
          </a:p>
          <a:p>
            <a:pPr>
              <a:lnSpc>
                <a:spcPct val="150000"/>
              </a:lnSpc>
              <a:defRPr/>
            </a:pP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5463398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蓝色的天空和建筑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"/>
            <a:ext cx="12192000" cy="685678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978B">
              <a:alpha val="81000"/>
            </a:srgbClr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 dirty="0"/>
          </a:p>
        </p:txBody>
      </p:sp>
      <p:pic>
        <p:nvPicPr>
          <p:cNvPr id="7" name="图片 6" descr="卡通人物&#10;&#10;中度可信度描述已自动生成"/>
          <p:cNvPicPr>
            <a:picLocks noChangeAspect="1"/>
          </p:cNvPicPr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906751" y="1030288"/>
            <a:ext cx="5560235" cy="1051053"/>
          </a:xfrm>
          <a:prstGeom prst="rect">
            <a:avLst/>
          </a:prstGeom>
        </p:spPr>
      </p:pic>
      <p:pic>
        <p:nvPicPr>
          <p:cNvPr id="9" name="图片 8" descr="文本, QR 代码&#10;&#10;描述已自动生成"/>
          <p:cNvPicPr>
            <a:picLocks noChangeAspect="1"/>
          </p:cNvPicPr>
          <p:nvPr/>
        </p:nvPicPr>
        <p:blipFill>
          <a:blip r:embed="rId4">
            <a:alphaModFix amt="15000"/>
          </a:blip>
          <a:stretch>
            <a:fillRect/>
          </a:stretch>
        </p:blipFill>
        <p:spPr>
          <a:xfrm>
            <a:off x="8770002" y="1030288"/>
            <a:ext cx="3267186" cy="154825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388948" y="1711881"/>
            <a:ext cx="2084225" cy="41549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050" b="1" dirty="0">
                <a:solidFill>
                  <a:schemeClr val="bg2">
                    <a:alpha val="22000"/>
                  </a:schemeClr>
                </a:solidFill>
              </a:rPr>
              <a:t>SEIZE THE DAY</a:t>
            </a:r>
          </a:p>
          <a:p>
            <a:r>
              <a:rPr lang="en-US" altLang="zh-CN" sz="1050" b="1" dirty="0">
                <a:solidFill>
                  <a:schemeClr val="bg2">
                    <a:alpha val="22000"/>
                  </a:schemeClr>
                </a:solidFill>
              </a:rPr>
              <a:t>AND LIVE UP TO THE TIMES</a:t>
            </a:r>
            <a:endParaRPr lang="zh-CN" altLang="en-US" sz="1050" b="1" dirty="0">
              <a:solidFill>
                <a:schemeClr val="bg2">
                  <a:alpha val="22000"/>
                </a:schemeClr>
              </a:solidFill>
            </a:endParaRPr>
          </a:p>
        </p:txBody>
      </p:sp>
      <p:sp>
        <p:nvSpPr>
          <p:cNvPr id="8" name="文本框 4">
            <a:extLst>
              <a:ext uri="{FF2B5EF4-FFF2-40B4-BE49-F238E27FC236}">
                <a16:creationId xmlns:a16="http://schemas.microsoft.com/office/drawing/2014/main" id="{EB15762E-9FCB-DE08-1748-7D34ED944FA8}"/>
              </a:ext>
            </a:extLst>
          </p:cNvPr>
          <p:cNvSpPr txBox="1"/>
          <p:nvPr/>
        </p:nvSpPr>
        <p:spPr>
          <a:xfrm>
            <a:off x="3227608" y="2762004"/>
            <a:ext cx="57367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sz="9600" dirty="0">
                <a:solidFill>
                  <a:schemeClr val="bg1"/>
                </a:solidFill>
                <a:latin typeface="上首标榜体（非商用）" panose="02010609000101010101" pitchFamily="49" charset="-122"/>
                <a:ea typeface="上首标榜体（非商用）" panose="02010609000101010101" pitchFamily="49" charset="-122"/>
                <a:cs typeface="Microsoft YaHei" charset="-122"/>
              </a:rPr>
              <a:t>再见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52602" y="1104097"/>
            <a:ext cx="752983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谢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谢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聆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听</a:t>
            </a:r>
            <a:r>
              <a:rPr lang="zh-CN" altLang="en-US" sz="96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敬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请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指</a:t>
            </a:r>
            <a:r>
              <a:rPr lang="zh-CN" altLang="en-US" sz="2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 </a:t>
            </a:r>
            <a:r>
              <a:rPr lang="zh-CN" altLang="en-US" sz="6000" b="1" spc="600" dirty="0">
                <a:solidFill>
                  <a:srgbClr val="0E7D7F"/>
                </a:solidFill>
                <a:latin typeface="书体坊兰亭体" panose="03000509000000000000" pitchFamily="65" charset="-122"/>
                <a:ea typeface="书体坊兰亭体" panose="03000509000000000000" pitchFamily="65" charset="-122"/>
              </a:rPr>
              <a:t>正</a:t>
            </a:r>
          </a:p>
        </p:txBody>
      </p:sp>
      <p:pic>
        <p:nvPicPr>
          <p:cNvPr id="5" name="图片 4" descr="城市的风景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0"/>
            <a:ext cx="12192000" cy="304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810000"/>
            <a:ext cx="12192000" cy="3048000"/>
          </a:xfrm>
          <a:prstGeom prst="rect">
            <a:avLst/>
          </a:prstGeom>
          <a:solidFill>
            <a:srgbClr val="18978B">
              <a:alpha val="81000"/>
            </a:srgbClr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 dirty="0"/>
          </a:p>
        </p:txBody>
      </p:sp>
      <p:pic>
        <p:nvPicPr>
          <p:cNvPr id="12" name="图片 11" descr="卡通人物&#10;&#10;中度可信度描述已自动生成"/>
          <p:cNvPicPr>
            <a:picLocks noChangeAspect="1"/>
          </p:cNvPicPr>
          <p:nvPr/>
        </p:nvPicPr>
        <p:blipFill>
          <a:blip r:embed="rId3">
            <a:alphaModFix amt="66000"/>
          </a:blip>
          <a:stretch>
            <a:fillRect/>
          </a:stretch>
        </p:blipFill>
        <p:spPr>
          <a:xfrm>
            <a:off x="201672" y="5806947"/>
            <a:ext cx="5560235" cy="1051053"/>
          </a:xfrm>
          <a:prstGeom prst="rect">
            <a:avLst/>
          </a:prstGeom>
        </p:spPr>
      </p:pic>
      <p:pic>
        <p:nvPicPr>
          <p:cNvPr id="6" name="图片 5" descr="文本, QR 代码&#10;&#10;描述已自动生成">
            <a:extLst>
              <a:ext uri="{FF2B5EF4-FFF2-40B4-BE49-F238E27FC236}">
                <a16:creationId xmlns:a16="http://schemas.microsoft.com/office/drawing/2014/main" id="{ACC09478-2D16-D800-4C39-1D040ACB4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7461" y="4448049"/>
            <a:ext cx="3376819" cy="160020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蓝色的天空和建筑&#10;&#10;描述已自动生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9"/>
            <a:ext cx="12192000" cy="6856781"/>
          </a:xfrm>
          <a:prstGeom prst="rect">
            <a:avLst/>
          </a:prstGeom>
        </p:spPr>
      </p:pic>
      <p:pic>
        <p:nvPicPr>
          <p:cNvPr id="7" name="图片 6" descr="卡通人物&#10;&#10;中度可信度描述已自动生成"/>
          <p:cNvPicPr>
            <a:picLocks noChangeAspect="1"/>
          </p:cNvPicPr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906751" y="1030288"/>
            <a:ext cx="5560235" cy="1051053"/>
          </a:xfrm>
          <a:prstGeom prst="rect">
            <a:avLst/>
          </a:prstGeom>
        </p:spPr>
      </p:pic>
      <p:pic>
        <p:nvPicPr>
          <p:cNvPr id="9" name="图片 8" descr="文本, QR 代码&#10;&#10;描述已自动生成"/>
          <p:cNvPicPr>
            <a:picLocks noChangeAspect="1"/>
          </p:cNvPicPr>
          <p:nvPr/>
        </p:nvPicPr>
        <p:blipFill>
          <a:blip r:embed="rId4">
            <a:alphaModFix amt="59000"/>
          </a:blip>
          <a:stretch>
            <a:fillRect/>
          </a:stretch>
        </p:blipFill>
        <p:spPr>
          <a:xfrm>
            <a:off x="8770002" y="1030288"/>
            <a:ext cx="3267186" cy="154825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388948" y="1711881"/>
            <a:ext cx="188705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b="1" dirty="0">
                <a:solidFill>
                  <a:schemeClr val="bg2"/>
                </a:solidFill>
              </a:rPr>
              <a:t>SEIZE THE DAY</a:t>
            </a:r>
          </a:p>
          <a:p>
            <a:r>
              <a:rPr lang="en-US" altLang="zh-CN" sz="1050" b="1" dirty="0">
                <a:solidFill>
                  <a:schemeClr val="bg2"/>
                </a:solidFill>
              </a:rPr>
              <a:t>AND LIVE UP TO THE TIMES</a:t>
            </a:r>
            <a:endParaRPr lang="zh-CN" altLang="en-US" sz="1050" b="1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CB17F6FB-1F9C-4FCF-535D-3F75856F1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C00000"/>
                </a:solidFill>
              </a:rPr>
              <a:t>静态语义</a:t>
            </a:r>
            <a:r>
              <a:rPr lang="zh-CN" altLang="en-US" dirty="0"/>
              <a:t>： 刻画程序在静态一致性或完整性方面的特征；仅当程序通过了静态语义检查，才能完成后续的中间代码生成和目标代码优化。</a:t>
            </a:r>
          </a:p>
          <a:p>
            <a:endParaRPr lang="zh-CN" altLang="en-US" dirty="0"/>
          </a:p>
          <a:p>
            <a:r>
              <a:rPr lang="zh-CN" altLang="en-US" dirty="0">
                <a:solidFill>
                  <a:srgbClr val="C00000"/>
                </a:solidFill>
              </a:rPr>
              <a:t>动态语义</a:t>
            </a:r>
            <a:r>
              <a:rPr lang="zh-CN" altLang="en-US" dirty="0"/>
              <a:t>： 刻画程序执行时的行为。比如除数为</a:t>
            </a:r>
            <a:r>
              <a:rPr lang="en-US" altLang="zh-CN" dirty="0"/>
              <a:t>0</a:t>
            </a:r>
            <a:r>
              <a:rPr lang="zh-CN" altLang="en-US" dirty="0"/>
              <a:t>，数组越界等错误，需要生成相应代码。本章节不予讨论。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452ADE9-B540-F375-72AF-7DCDE297D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</p:spTree>
    <p:extLst>
      <p:ext uri="{BB962C8B-B14F-4D97-AF65-F5344CB8AC3E}">
        <p14:creationId xmlns:p14="http://schemas.microsoft.com/office/powerpoint/2010/main" val="4220796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静态语义分析的主要任务</a:t>
            </a:r>
            <a:endParaRPr lang="en-US" altLang="zh-CN" dirty="0"/>
          </a:p>
          <a:p>
            <a:pPr lvl="1"/>
            <a:r>
              <a:rPr lang="zh-CN" altLang="en-US" dirty="0"/>
              <a:t>类型检查（</a:t>
            </a:r>
            <a:r>
              <a:rPr lang="fr-FR" altLang="zh-CN" dirty="0"/>
              <a:t>type checks</a:t>
            </a:r>
            <a:r>
              <a:rPr lang="zh-CN" altLang="fr-FR" dirty="0"/>
              <a:t>） </a:t>
            </a:r>
          </a:p>
          <a:p>
            <a:pPr marL="457200" lvl="1" indent="0">
              <a:buNone/>
            </a:pPr>
            <a:r>
              <a:rPr lang="zh-CN" altLang="en-US" dirty="0">
                <a:solidFill>
                  <a:schemeClr val="tx1"/>
                </a:solidFill>
              </a:rPr>
              <a:t>检查每个操作是否遵守语言类型系统的定义</a:t>
            </a:r>
          </a:p>
          <a:p>
            <a:pPr lvl="1"/>
            <a:r>
              <a:rPr lang="zh-CN" altLang="en-US" dirty="0"/>
              <a:t>名字的作用域（</a:t>
            </a:r>
            <a:r>
              <a:rPr lang="fr-FR" altLang="zh-CN" dirty="0"/>
              <a:t>scope</a:t>
            </a:r>
            <a:r>
              <a:rPr lang="zh-CN" altLang="fr-FR" dirty="0"/>
              <a:t>）</a:t>
            </a:r>
            <a:r>
              <a:rPr lang="zh-CN" altLang="en-US" dirty="0"/>
              <a:t>分析  </a:t>
            </a:r>
            <a:endParaRPr lang="en-US" altLang="zh-CN" dirty="0"/>
          </a:p>
          <a:p>
            <a:pPr marL="457200" lvl="1" indent="0">
              <a:buNone/>
            </a:pPr>
            <a:r>
              <a:rPr lang="zh-CN" altLang="en-US" dirty="0">
                <a:solidFill>
                  <a:schemeClr val="tx1"/>
                </a:solidFill>
              </a:rPr>
              <a:t> 建立名字的定义和使用之间联系</a:t>
            </a:r>
          </a:p>
          <a:p>
            <a:pPr lvl="1"/>
            <a:r>
              <a:rPr lang="zh-CN" altLang="en-US" dirty="0"/>
              <a:t>控制流检查（</a:t>
            </a:r>
            <a:r>
              <a:rPr lang="fr-FR" altLang="zh-CN" dirty="0"/>
              <a:t>flow-of-control checks</a:t>
            </a:r>
            <a:r>
              <a:rPr lang="zh-CN" altLang="fr-FR" dirty="0"/>
              <a:t>）</a:t>
            </a:r>
          </a:p>
          <a:p>
            <a:pPr marL="457200" lvl="1" indent="0">
              <a:buNone/>
            </a:pPr>
            <a:r>
              <a:rPr lang="zh-CN" altLang="en-US" dirty="0">
                <a:solidFill>
                  <a:schemeClr val="tx1"/>
                </a:solidFill>
              </a:rPr>
              <a:t>控制流语句必须使控制转移到合法的地方</a:t>
            </a:r>
          </a:p>
          <a:p>
            <a:pPr lvl="1"/>
            <a:r>
              <a:rPr lang="zh-CN" altLang="en-US" dirty="0"/>
              <a:t>唯一性检查（</a:t>
            </a:r>
            <a:r>
              <a:rPr lang="fr-FR" altLang="zh-CN" dirty="0"/>
              <a:t>uniqueness checks</a:t>
            </a:r>
            <a:r>
              <a:rPr lang="zh-CN" altLang="fr-FR" dirty="0"/>
              <a:t>） </a:t>
            </a:r>
            <a:endParaRPr lang="en-US" altLang="zh-CN" dirty="0"/>
          </a:p>
          <a:p>
            <a:pPr marL="457200" lvl="1" indent="0">
              <a:buNone/>
            </a:pPr>
            <a:r>
              <a:rPr lang="zh-CN" altLang="en-US" dirty="0">
                <a:solidFill>
                  <a:schemeClr val="tx1"/>
                </a:solidFill>
              </a:rPr>
              <a:t>很多场合要求对象只能被定义一次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r>
              <a:rPr lang="zh-CN" altLang="en-US" dirty="0"/>
              <a:t>名字的上下文相关性检查（</a:t>
            </a:r>
            <a:r>
              <a:rPr lang="fr-FR" altLang="zh-CN" dirty="0"/>
              <a:t>name-related checks</a:t>
            </a:r>
            <a:r>
              <a:rPr lang="zh-CN" altLang="fr-FR" dirty="0"/>
              <a:t>） 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</p:spTree>
    <p:extLst>
      <p:ext uri="{BB962C8B-B14F-4D97-AF65-F5344CB8AC3E}">
        <p14:creationId xmlns:p14="http://schemas.microsoft.com/office/powerpoint/2010/main" val="4247110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1020642"/>
          </a:xfrm>
        </p:spPr>
        <p:txBody>
          <a:bodyPr/>
          <a:lstStyle/>
          <a:p>
            <a:r>
              <a:rPr lang="zh-CN" altLang="en-US" sz="2800" dirty="0"/>
              <a:t>方法与技术：</a:t>
            </a:r>
            <a:r>
              <a:rPr lang="zh-CN" altLang="en-US" sz="2800" dirty="0">
                <a:solidFill>
                  <a:srgbClr val="244B61"/>
                </a:solidFill>
              </a:rPr>
              <a:t>基于语法制导的翻译模式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graphicFrame>
        <p:nvGraphicFramePr>
          <p:cNvPr id="4" name="表格 14">
            <a:extLst>
              <a:ext uri="{FF2B5EF4-FFF2-40B4-BE49-F238E27FC236}">
                <a16:creationId xmlns:a16="http://schemas.microsoft.com/office/drawing/2014/main" id="{B71D0AB1-1AF0-9565-A0E4-A24D3094FF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1739897"/>
              </p:ext>
            </p:extLst>
          </p:nvPr>
        </p:nvGraphicFramePr>
        <p:xfrm>
          <a:off x="1037398" y="1813077"/>
          <a:ext cx="9381264" cy="208079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</a:tblPr>
              <a:tblGrid>
                <a:gridCol w="4893485">
                  <a:extLst>
                    <a:ext uri="{9D8B030D-6E8A-4147-A177-3AD203B41FA5}">
                      <a16:colId xmlns:a16="http://schemas.microsoft.com/office/drawing/2014/main" val="1793086499"/>
                    </a:ext>
                  </a:extLst>
                </a:gridCol>
                <a:gridCol w="4487779">
                  <a:extLst>
                    <a:ext uri="{9D8B030D-6E8A-4147-A177-3AD203B41FA5}">
                      <a16:colId xmlns:a16="http://schemas.microsoft.com/office/drawing/2014/main" val="3601090953"/>
                    </a:ext>
                  </a:extLst>
                </a:gridCol>
              </a:tblGrid>
              <a:tr h="61775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algn="ctr"/>
                      <a:r>
                        <a:rPr lang="en-US" altLang="zh-CN" sz="2000" b="1" dirty="0"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L-</a:t>
                      </a:r>
                      <a:r>
                        <a:rPr lang="zh-CN" altLang="en-US" sz="2000" b="1" dirty="0"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翻译模式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algn="ctr"/>
                      <a:r>
                        <a:rPr lang="zh-CN" altLang="en-US" sz="2000" b="1" dirty="0"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代码段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185665"/>
                  </a:ext>
                </a:extLst>
              </a:tr>
              <a:tr h="61775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D→T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{</a:t>
                      </a:r>
                      <a:r>
                        <a:rPr lang="en-US" altLang="zh-CN" sz="1800" dirty="0">
                          <a:solidFill>
                            <a:srgbClr val="0000FF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L.in</a:t>
                      </a:r>
                      <a:r>
                        <a:rPr lang="en-US" altLang="zh-CN" sz="18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= </a:t>
                      </a:r>
                      <a:r>
                        <a:rPr lang="en-US" altLang="zh-CN" sz="1800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T.type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}</a:t>
                      </a: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T→int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{</a:t>
                      </a:r>
                      <a:r>
                        <a:rPr lang="en-US" altLang="zh-CN" sz="1800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T.type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int }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T→real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{</a:t>
                      </a:r>
                      <a:r>
                        <a:rPr lang="en-US" altLang="zh-CN" sz="1800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T.type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=real }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L→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{</a:t>
                      </a:r>
                      <a:r>
                        <a:rPr lang="en-US" altLang="zh-CN" sz="1800" dirty="0">
                          <a:solidFill>
                            <a:srgbClr val="0000FF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</a:t>
                      </a:r>
                      <a:r>
                        <a:rPr lang="en-US" altLang="zh-CN" sz="1800" baseline="-25000" dirty="0">
                          <a:solidFill>
                            <a:srgbClr val="0000FF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en-US" altLang="zh-CN" sz="1800" dirty="0">
                          <a:solidFill>
                            <a:srgbClr val="0000FF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.in = L.in</a:t>
                      </a:r>
                      <a:r>
                        <a:rPr lang="en-US" altLang="zh-CN" sz="1800" dirty="0">
                          <a:solidFill>
                            <a:srgbClr val="0070C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}</a:t>
                      </a: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</a:t>
                      </a:r>
                      <a:r>
                        <a:rPr lang="en-US" altLang="zh-CN" sz="1800" baseline="-25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 </a:t>
                      </a: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id 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{</a:t>
                      </a:r>
                      <a:r>
                        <a:rPr lang="en-US" altLang="zh-CN" sz="1800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addtype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altLang="zh-CN" sz="1800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id.entry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altLang="zh-CN" sz="1800" dirty="0">
                          <a:solidFill>
                            <a:srgbClr val="0000FF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L.in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)}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altLang="zh-CN" sz="18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L→id</a:t>
                      </a:r>
                      <a:r>
                        <a:rPr lang="en-US" altLang="zh-CN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{</a:t>
                      </a:r>
                      <a:r>
                        <a:rPr lang="en-US" altLang="zh-CN" sz="1800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addtype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altLang="zh-CN" sz="1800" dirty="0" err="1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id.entry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altLang="zh-CN" sz="1800" dirty="0">
                          <a:solidFill>
                            <a:srgbClr val="0000FF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L.in</a:t>
                      </a:r>
                      <a:r>
                        <a:rPr lang="en-US" altLang="zh-C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 }</a:t>
                      </a:r>
                      <a:endParaRPr lang="zh-CN" altLang="en-US" sz="1800" dirty="0"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algn="l"/>
                      <a:endParaRPr lang="en-US" altLang="zh-CN" sz="1800" dirty="0"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altLang="zh-CN" sz="180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stack[top].type = int</a:t>
                      </a:r>
                    </a:p>
                    <a:p>
                      <a:pPr algn="l"/>
                      <a:r>
                        <a:rPr lang="en-US" altLang="zh-CN" sz="180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stack[top].type = real</a:t>
                      </a:r>
                    </a:p>
                    <a:p>
                      <a:pPr algn="l"/>
                      <a:r>
                        <a:rPr lang="en-US" altLang="zh-CN" sz="1800" dirty="0" err="1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addtype</a:t>
                      </a:r>
                      <a:r>
                        <a:rPr lang="en-US" altLang="zh-CN" sz="180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(stack[top].entry, stack[top-3].type)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err="1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addtype</a:t>
                      </a:r>
                      <a:r>
                        <a:rPr lang="en-US" altLang="zh-CN" sz="180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(stack[top].entry, stack[top-1].type)</a:t>
                      </a:r>
                      <a:endParaRPr lang="zh-CN" altLang="en-US" sz="1800" dirty="0"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5792203"/>
                  </a:ext>
                </a:extLst>
              </a:tr>
            </a:tbl>
          </a:graphicData>
        </a:graphic>
      </p:graphicFrame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3166E8F7-2D32-1F91-7833-70F6EF9EA7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423965"/>
              </p:ext>
            </p:extLst>
          </p:nvPr>
        </p:nvGraphicFramePr>
        <p:xfrm>
          <a:off x="1037398" y="4727832"/>
          <a:ext cx="1884872" cy="14833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  <a:tableStyleId>{5C22544A-7EE6-4342-B048-85BDC9FD1C3A}</a:tableStyleId>
              </a:tblPr>
              <a:tblGrid>
                <a:gridCol w="942436">
                  <a:extLst>
                    <a:ext uri="{9D8B030D-6E8A-4147-A177-3AD203B41FA5}">
                      <a16:colId xmlns:a16="http://schemas.microsoft.com/office/drawing/2014/main" val="2990502115"/>
                    </a:ext>
                  </a:extLst>
                </a:gridCol>
                <a:gridCol w="942436">
                  <a:extLst>
                    <a:ext uri="{9D8B030D-6E8A-4147-A177-3AD203B41FA5}">
                      <a16:colId xmlns:a16="http://schemas.microsoft.com/office/drawing/2014/main" val="3866107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Name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Type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8934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int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470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int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905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int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357932"/>
                  </a:ext>
                </a:extLst>
              </a:tr>
            </a:tbl>
          </a:graphicData>
        </a:graphic>
      </p:graphicFrame>
      <p:sp>
        <p:nvSpPr>
          <p:cNvPr id="6" name="内容占位符 1">
            <a:extLst>
              <a:ext uri="{FF2B5EF4-FFF2-40B4-BE49-F238E27FC236}">
                <a16:creationId xmlns:a16="http://schemas.microsoft.com/office/drawing/2014/main" id="{52EB677C-871A-D7FA-2BDD-64AA87861AF9}"/>
              </a:ext>
            </a:extLst>
          </p:cNvPr>
          <p:cNvSpPr txBox="1">
            <a:spLocks/>
          </p:cNvSpPr>
          <p:nvPr/>
        </p:nvSpPr>
        <p:spPr>
          <a:xfrm>
            <a:off x="622410" y="4233332"/>
            <a:ext cx="3361426" cy="39384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ct val="80000"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输入：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int 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a,b,c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#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0591DD-FF88-0BC5-EFC4-E2C415ECDCC9}"/>
              </a:ext>
            </a:extLst>
          </p:cNvPr>
          <p:cNvSpPr txBox="1"/>
          <p:nvPr/>
        </p:nvSpPr>
        <p:spPr>
          <a:xfrm>
            <a:off x="1541252" y="631185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符号表</a:t>
            </a:r>
          </a:p>
        </p:txBody>
      </p:sp>
      <p:graphicFrame>
        <p:nvGraphicFramePr>
          <p:cNvPr id="8" name="表格 11">
            <a:extLst>
              <a:ext uri="{FF2B5EF4-FFF2-40B4-BE49-F238E27FC236}">
                <a16:creationId xmlns:a16="http://schemas.microsoft.com/office/drawing/2014/main" id="{72B87E88-48D9-4D7F-8147-ACD78BD10E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277321"/>
              </p:ext>
            </p:extLst>
          </p:nvPr>
        </p:nvGraphicFramePr>
        <p:xfrm>
          <a:off x="6488984" y="4139041"/>
          <a:ext cx="3929013" cy="221495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</a:tblPr>
              <a:tblGrid>
                <a:gridCol w="795394">
                  <a:extLst>
                    <a:ext uri="{9D8B030D-6E8A-4147-A177-3AD203B41FA5}">
                      <a16:colId xmlns:a16="http://schemas.microsoft.com/office/drawing/2014/main" val="1082913494"/>
                    </a:ext>
                  </a:extLst>
                </a:gridCol>
                <a:gridCol w="957187">
                  <a:extLst>
                    <a:ext uri="{9D8B030D-6E8A-4147-A177-3AD203B41FA5}">
                      <a16:colId xmlns:a16="http://schemas.microsoft.com/office/drawing/2014/main" val="3118952691"/>
                    </a:ext>
                  </a:extLst>
                </a:gridCol>
                <a:gridCol w="987248">
                  <a:extLst>
                    <a:ext uri="{9D8B030D-6E8A-4147-A177-3AD203B41FA5}">
                      <a16:colId xmlns:a16="http://schemas.microsoft.com/office/drawing/2014/main" val="2068002899"/>
                    </a:ext>
                  </a:extLst>
                </a:gridCol>
                <a:gridCol w="1189184">
                  <a:extLst>
                    <a:ext uri="{9D8B030D-6E8A-4147-A177-3AD203B41FA5}">
                      <a16:colId xmlns:a16="http://schemas.microsoft.com/office/drawing/2014/main" val="2186810127"/>
                    </a:ext>
                  </a:extLst>
                </a:gridCol>
              </a:tblGrid>
              <a:tr h="36915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117714"/>
                  </a:ext>
                </a:extLst>
              </a:tr>
              <a:tr h="36915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2079319"/>
                  </a:ext>
                </a:extLst>
              </a:tr>
              <a:tr h="36915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algn="ctr"/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algn="ctr"/>
                      <a:r>
                        <a:rPr lang="en-US" altLang="zh-CN" sz="1800" dirty="0" err="1">
                          <a:latin typeface="+mn-lt"/>
                        </a:rPr>
                        <a:t>L→id</a:t>
                      </a:r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algn="ctr"/>
                      <a:r>
                        <a:rPr lang="en-US" altLang="zh-CN" sz="1800" dirty="0">
                          <a:latin typeface="+mn-lt"/>
                        </a:rPr>
                        <a:t>a</a:t>
                      </a:r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+mn-lt"/>
                        </a:rPr>
                        <a:t>-</a:t>
                      </a:r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8211772"/>
                  </a:ext>
                </a:extLst>
              </a:tr>
              <a:tr h="36915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algn="ctr"/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algn="ctr"/>
                      <a:r>
                        <a:rPr lang="en-US" altLang="zh-CN" sz="1800" dirty="0" err="1">
                          <a:latin typeface="+mn-lt"/>
                        </a:rPr>
                        <a:t>T</a:t>
                      </a:r>
                      <a:r>
                        <a:rPr lang="en-US" altLang="zh-CN" sz="1800" kern="1200" dirty="0" err="1">
                          <a:solidFill>
                            <a:schemeClr val="dk1"/>
                          </a:solidFill>
                          <a:latin typeface="+mn-lt"/>
                          <a:ea typeface="宋体"/>
                          <a:cs typeface="+mn-cs"/>
                        </a:rPr>
                        <a:t>→int</a:t>
                      </a:r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imes New Roman"/>
                          <a:ea typeface="宋体"/>
                        </a:defRPr>
                      </a:lvl9pPr>
                    </a:lstStyle>
                    <a:p>
                      <a:pPr algn="ctr"/>
                      <a:r>
                        <a:rPr lang="en-US" altLang="zh-CN" sz="1800" dirty="0">
                          <a:latin typeface="+mn-lt"/>
                        </a:rPr>
                        <a:t>-</a:t>
                      </a:r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+mn-lt"/>
                        </a:rPr>
                        <a:t>int</a:t>
                      </a:r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46708"/>
                  </a:ext>
                </a:extLst>
              </a:tr>
              <a:tr h="36915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+mn-lt"/>
                        </a:rPr>
                        <a:t>0</a:t>
                      </a:r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+mn-lt"/>
                        </a:rPr>
                        <a:t>#</a:t>
                      </a:r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latin typeface="+mn-lt"/>
                        </a:rPr>
                        <a:t>-</a:t>
                      </a:r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latin typeface="+mn-lt"/>
                        </a:rPr>
                        <a:t>-</a:t>
                      </a:r>
                      <a:endParaRPr lang="zh-CN" altLang="en-US" sz="18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7194905"/>
                  </a:ext>
                </a:extLst>
              </a:tr>
              <a:tr h="3691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+mn-lt"/>
                        </a:rPr>
                        <a:t>状态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bg1"/>
                          </a:solidFill>
                          <a:latin typeface="+mn-lt"/>
                        </a:rPr>
                        <a:t>符号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+mn-lt"/>
                        </a:rPr>
                        <a:t>name</a:t>
                      </a:r>
                      <a:endParaRPr lang="zh-CN" altLang="en-US" sz="18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+mn-lt"/>
                        </a:rPr>
                        <a:t>type</a:t>
                      </a:r>
                      <a:endParaRPr lang="zh-CN" altLang="en-US" sz="18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7353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7790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93FC032-337D-E9D2-9614-03CEAB217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132" y="960918"/>
            <a:ext cx="7957079" cy="749216"/>
          </a:xfrm>
        </p:spPr>
        <p:txBody>
          <a:bodyPr/>
          <a:lstStyle/>
          <a:p>
            <a:r>
              <a:rPr lang="zh-CN" altLang="en-US" sz="2400" dirty="0"/>
              <a:t>方法与技术：</a:t>
            </a:r>
            <a:r>
              <a:rPr lang="zh-CN" altLang="en-US" sz="2400" dirty="0">
                <a:solidFill>
                  <a:srgbClr val="244B61"/>
                </a:solidFill>
              </a:rPr>
              <a:t>基于语法制导的翻译模式</a:t>
            </a: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70C559EC-5702-5F5D-CE5A-0DE53C083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E79E256-0CD9-B113-3105-71FE2B8B8431}"/>
              </a:ext>
            </a:extLst>
          </p:cNvPr>
          <p:cNvGrpSpPr/>
          <p:nvPr/>
        </p:nvGrpSpPr>
        <p:grpSpPr>
          <a:xfrm>
            <a:off x="8826923" y="1116844"/>
            <a:ext cx="1103375" cy="1632368"/>
            <a:chOff x="6420845" y="3380944"/>
            <a:chExt cx="1103375" cy="1632368"/>
          </a:xfrm>
          <a:solidFill>
            <a:srgbClr val="FFFFFF"/>
          </a:solidFill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7180958F-E1A8-1CA8-451E-222C54D8CDDD}"/>
                </a:ext>
              </a:extLst>
            </p:cNvPr>
            <p:cNvSpPr txBox="1"/>
            <p:nvPr/>
          </p:nvSpPr>
          <p:spPr>
            <a:xfrm>
              <a:off x="6722303" y="3380944"/>
              <a:ext cx="375424" cy="400110"/>
            </a:xfrm>
            <a:prstGeom prst="rect">
              <a:avLst/>
            </a:prstGeom>
            <a:grpFill/>
            <a:ln>
              <a:solidFill>
                <a:schemeClr val="tx1"/>
              </a:solidFill>
              <a:prstDash val="sysDash"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/>
                <a:t>=</a:t>
              </a:r>
              <a:endParaRPr lang="zh-CN" altLang="en-US" sz="2000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A9EB9D9-C931-11BB-D629-F9385445F519}"/>
                </a:ext>
              </a:extLst>
            </p:cNvPr>
            <p:cNvSpPr txBox="1"/>
            <p:nvPr/>
          </p:nvSpPr>
          <p:spPr>
            <a:xfrm>
              <a:off x="6420845" y="3974234"/>
              <a:ext cx="325730" cy="400110"/>
            </a:xfrm>
            <a:prstGeom prst="rect">
              <a:avLst/>
            </a:prstGeom>
            <a:grpFill/>
            <a:ln>
              <a:solidFill>
                <a:schemeClr val="tx1"/>
              </a:solidFill>
              <a:prstDash val="sysDash"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/>
                <a:t>a</a:t>
              </a:r>
              <a:endParaRPr lang="zh-CN" altLang="en-US" sz="2000" dirty="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8503D7E-B37F-D14A-1983-F60AB2CE4F89}"/>
                </a:ext>
              </a:extLst>
            </p:cNvPr>
            <p:cNvSpPr txBox="1"/>
            <p:nvPr/>
          </p:nvSpPr>
          <p:spPr>
            <a:xfrm>
              <a:off x="6782299" y="4609423"/>
              <a:ext cx="348173" cy="400110"/>
            </a:xfrm>
            <a:prstGeom prst="rect">
              <a:avLst/>
            </a:prstGeom>
            <a:grpFill/>
            <a:ln>
              <a:solidFill>
                <a:schemeClr val="tx1"/>
              </a:solidFill>
              <a:prstDash val="sysDash"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/>
                <a:t>b</a:t>
              </a:r>
              <a:endParaRPr lang="zh-CN" altLang="en-US" sz="2000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22DE90A-C3AF-4713-DB52-6813E7700D96}"/>
                </a:ext>
              </a:extLst>
            </p:cNvPr>
            <p:cNvSpPr txBox="1"/>
            <p:nvPr/>
          </p:nvSpPr>
          <p:spPr>
            <a:xfrm>
              <a:off x="6954901" y="3977700"/>
              <a:ext cx="348173" cy="400110"/>
            </a:xfrm>
            <a:prstGeom prst="rect">
              <a:avLst/>
            </a:prstGeom>
            <a:grpFill/>
            <a:ln>
              <a:solidFill>
                <a:schemeClr val="tx1"/>
              </a:solidFill>
              <a:prstDash val="sysDash"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+</a:t>
              </a:r>
              <a:endParaRPr lang="zh-CN" altLang="en-US" sz="2000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342AB46A-6C83-A130-7B25-D95D1DCEEA6D}"/>
                </a:ext>
              </a:extLst>
            </p:cNvPr>
            <p:cNvSpPr txBox="1"/>
            <p:nvPr/>
          </p:nvSpPr>
          <p:spPr>
            <a:xfrm>
              <a:off x="7211313" y="4613202"/>
              <a:ext cx="312907" cy="400110"/>
            </a:xfrm>
            <a:prstGeom prst="rect">
              <a:avLst/>
            </a:prstGeom>
            <a:grpFill/>
            <a:ln>
              <a:solidFill>
                <a:schemeClr val="tx1"/>
              </a:solidFill>
              <a:prstDash val="sysDash"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/>
                <a:t>c</a:t>
              </a:r>
              <a:endParaRPr lang="zh-CN" altLang="en-US" sz="2000" dirty="0"/>
            </a:p>
          </p:txBody>
        </p: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D327BE05-2601-2B23-532B-E9491F161BA7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 flipH="1">
              <a:off x="6583710" y="3781054"/>
              <a:ext cx="326305" cy="193180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98B3F83A-9C3D-4E02-B287-27BE545C90B3}"/>
                </a:ext>
              </a:extLst>
            </p:cNvPr>
            <p:cNvCxnSpPr>
              <a:cxnSpLocks/>
              <a:stCxn id="5" idx="2"/>
              <a:endCxn id="8" idx="0"/>
            </p:cNvCxnSpPr>
            <p:nvPr/>
          </p:nvCxnSpPr>
          <p:spPr>
            <a:xfrm>
              <a:off x="6910015" y="3781054"/>
              <a:ext cx="218973" cy="196646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1A887D7-EA07-BDE3-E1AA-AA1F94F77D25}"/>
                </a:ext>
              </a:extLst>
            </p:cNvPr>
            <p:cNvCxnSpPr>
              <a:cxnSpLocks/>
              <a:stCxn id="7" idx="0"/>
              <a:endCxn id="8" idx="2"/>
            </p:cNvCxnSpPr>
            <p:nvPr/>
          </p:nvCxnSpPr>
          <p:spPr>
            <a:xfrm flipV="1">
              <a:off x="6956386" y="4377810"/>
              <a:ext cx="172602" cy="231613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47B196C6-8398-2FE4-24AD-F87F20F2A43D}"/>
                </a:ext>
              </a:extLst>
            </p:cNvPr>
            <p:cNvCxnSpPr>
              <a:cxnSpLocks/>
              <a:stCxn id="9" idx="0"/>
              <a:endCxn id="8" idx="2"/>
            </p:cNvCxnSpPr>
            <p:nvPr/>
          </p:nvCxnSpPr>
          <p:spPr>
            <a:xfrm flipH="1" flipV="1">
              <a:off x="7128988" y="4377810"/>
              <a:ext cx="238779" cy="235392"/>
            </a:xfrm>
            <a:prstGeom prst="lin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内容占位符 1">
            <a:extLst>
              <a:ext uri="{FF2B5EF4-FFF2-40B4-BE49-F238E27FC236}">
                <a16:creationId xmlns:a16="http://schemas.microsoft.com/office/drawing/2014/main" id="{2D826527-4BD2-6660-D8DD-4913D31E541F}"/>
              </a:ext>
            </a:extLst>
          </p:cNvPr>
          <p:cNvSpPr txBox="1">
            <a:spLocks/>
          </p:cNvSpPr>
          <p:nvPr/>
        </p:nvSpPr>
        <p:spPr>
          <a:xfrm>
            <a:off x="748140" y="1933028"/>
            <a:ext cx="3361426" cy="39384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ct val="80000"/>
              <a:buFont typeface="Wingdings" panose="05000000000000000000" pitchFamily="2" charset="2"/>
              <a:buChar char="n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输入：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a = b + c #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051B4D3-7F39-5EBB-98FF-2E4930233128}"/>
              </a:ext>
            </a:extLst>
          </p:cNvPr>
          <p:cNvSpPr txBox="1"/>
          <p:nvPr/>
        </p:nvSpPr>
        <p:spPr>
          <a:xfrm>
            <a:off x="576690" y="2905206"/>
            <a:ext cx="9902048" cy="325185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  <a:effectLst>
            <a:outerShdw blurRad="50800" dist="50800" dir="2700000" algn="ctr" rotWithShape="0">
              <a:schemeClr val="tx1">
                <a:alpha val="40000"/>
              </a:scheme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 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= E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S.type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if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lookup_type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(</a:t>
            </a:r>
            <a:r>
              <a:rPr kumimoji="0" lang="en-US" altLang="zh-CN" sz="2000" u="sng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.entry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) =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E.type</a:t>
            </a: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             then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ok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else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type_error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20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op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if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real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and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real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then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real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else if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1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int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and E</a:t>
            </a:r>
            <a:r>
              <a:rPr kumimoji="0" lang="en-US" altLang="zh-CN" sz="200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2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.type=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int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then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int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altLang="zh-CN" sz="2000" dirty="0">
                <a:solidFill>
                  <a:srgbClr val="0000FF"/>
                </a:solidFill>
                <a:latin typeface="+mn-ea"/>
                <a:sym typeface="Symbol" pitchFamily="18" charset="2"/>
              </a:rPr>
              <a:t>            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else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type_error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  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{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E.type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:= if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lookup_type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(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.name) = nil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             then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type_error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E7C7E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                         else </a:t>
            </a:r>
            <a:r>
              <a:rPr kumimoji="0" lang="en-US" altLang="zh-CN" sz="200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lookup_type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(</a:t>
            </a:r>
            <a:r>
              <a:rPr kumimoji="0" lang="en-US" altLang="zh-CN" sz="2000" u="sng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id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.name</a:t>
            </a:r>
            <a:r>
              <a:rPr kumimoji="0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）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 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+mn-ea"/>
                <a:cs typeface="+mn-cs"/>
                <a:sym typeface="Symbol" pitchFamily="18" charset="2"/>
              </a:rPr>
              <a:t>}</a:t>
            </a:r>
            <a:endParaRPr kumimoji="0" lang="fr-FR" altLang="zh-CN" sz="200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+mn-ea"/>
              <a:cs typeface="+mn-cs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09100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AE3FED6-DE1E-308D-0000-8F5CFFFD1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语法制导</a:t>
            </a:r>
            <a:r>
              <a:rPr lang="en-US" altLang="zh-CN" dirty="0"/>
              <a:t>-</a:t>
            </a:r>
            <a:r>
              <a:rPr lang="zh-CN" altLang="en-US" dirty="0"/>
              <a:t>简单的类型检查系统</a:t>
            </a:r>
            <a:r>
              <a:rPr lang="en-US" altLang="zh-CN" dirty="0"/>
              <a:t>(checker)</a:t>
            </a: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实现类型系统</a:t>
            </a: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程序的结构是否匹配上下文所期望的类型</a:t>
            </a:r>
            <a:endParaRPr lang="en-US" altLang="zh-CN" dirty="0">
              <a:solidFill>
                <a:schemeClr val="tx1"/>
              </a:solidFill>
            </a:endParaRPr>
          </a:p>
          <a:p>
            <a:pPr lvl="1"/>
            <a:r>
              <a:rPr lang="zh-CN" altLang="en-US" dirty="0">
                <a:solidFill>
                  <a:schemeClr val="tx1"/>
                </a:solidFill>
              </a:rPr>
              <a:t>为</a:t>
            </a:r>
            <a:r>
              <a:rPr lang="en-US" altLang="zh-CN" dirty="0">
                <a:solidFill>
                  <a:schemeClr val="tx1"/>
                </a:solidFill>
              </a:rPr>
              <a:t>IR</a:t>
            </a:r>
            <a:r>
              <a:rPr lang="zh-CN" altLang="en-US" dirty="0">
                <a:solidFill>
                  <a:schemeClr val="tx1"/>
                </a:solidFill>
              </a:rPr>
              <a:t>生成收集</a:t>
            </a:r>
            <a:r>
              <a:rPr lang="en-US" altLang="zh-CN" dirty="0">
                <a:solidFill>
                  <a:schemeClr val="tx1"/>
                </a:solidFill>
              </a:rPr>
              <a:t>/</a:t>
            </a:r>
            <a:r>
              <a:rPr lang="zh-CN" altLang="en-US" dirty="0">
                <a:solidFill>
                  <a:schemeClr val="tx1"/>
                </a:solidFill>
              </a:rPr>
              <a:t>建立必要的类型信息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D485296-FB83-9A8B-92FE-9583407D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</p:spTree>
    <p:extLst>
      <p:ext uri="{BB962C8B-B14F-4D97-AF65-F5344CB8AC3E}">
        <p14:creationId xmlns:p14="http://schemas.microsoft.com/office/powerpoint/2010/main" val="1677875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AA4ACF6-BF21-5106-245A-B6B8E8CD9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ts val="3200"/>
              </a:lnSpc>
              <a:buNone/>
            </a:pPr>
            <a:r>
              <a:rPr lang="zh-CN" altLang="en-US" dirty="0">
                <a:solidFill>
                  <a:srgbClr val="244B61"/>
                </a:solidFill>
              </a:rPr>
              <a:t>类型表达式</a:t>
            </a:r>
            <a:endParaRPr lang="en-US" altLang="zh-CN" dirty="0">
              <a:solidFill>
                <a:srgbClr val="244B61"/>
              </a:solidFill>
            </a:endParaRPr>
          </a:p>
          <a:p>
            <a:pPr>
              <a:lnSpc>
                <a:spcPts val="3200"/>
              </a:lnSpc>
            </a:pPr>
            <a:r>
              <a:rPr lang="zh-CN" altLang="en-US" b="0" dirty="0"/>
              <a:t>基本类型是类型表达式</a:t>
            </a:r>
          </a:p>
          <a:p>
            <a:pPr lvl="1">
              <a:lnSpc>
                <a:spcPts val="3200"/>
              </a:lnSpc>
            </a:pPr>
            <a:r>
              <a:rPr lang="en-US" altLang="zh-CN" dirty="0">
                <a:solidFill>
                  <a:schemeClr val="tx1"/>
                </a:solidFill>
              </a:rPr>
              <a:t>int</a:t>
            </a:r>
          </a:p>
          <a:p>
            <a:pPr lvl="1">
              <a:lnSpc>
                <a:spcPts val="3200"/>
              </a:lnSpc>
            </a:pPr>
            <a:r>
              <a:rPr lang="en-US" altLang="zh-CN" dirty="0">
                <a:solidFill>
                  <a:schemeClr val="tx1"/>
                </a:solidFill>
              </a:rPr>
              <a:t>real</a:t>
            </a:r>
          </a:p>
          <a:p>
            <a:pPr lvl="1">
              <a:lnSpc>
                <a:spcPts val="3200"/>
              </a:lnSpc>
            </a:pPr>
            <a:r>
              <a:rPr lang="en-US" altLang="zh-CN" dirty="0">
                <a:solidFill>
                  <a:schemeClr val="tx1"/>
                </a:solidFill>
              </a:rPr>
              <a:t>char</a:t>
            </a:r>
          </a:p>
          <a:p>
            <a:pPr lvl="1">
              <a:lnSpc>
                <a:spcPts val="3200"/>
              </a:lnSpc>
            </a:pPr>
            <a:r>
              <a:rPr lang="en-US" altLang="zh-CN" dirty="0" err="1">
                <a:solidFill>
                  <a:schemeClr val="tx1"/>
                </a:solidFill>
              </a:rPr>
              <a:t>boolean</a:t>
            </a:r>
            <a:endParaRPr lang="en-US" altLang="zh-CN" dirty="0">
              <a:solidFill>
                <a:schemeClr val="tx1"/>
              </a:solidFill>
            </a:endParaRPr>
          </a:p>
          <a:p>
            <a:pPr lvl="1">
              <a:lnSpc>
                <a:spcPts val="3200"/>
              </a:lnSpc>
            </a:pPr>
            <a:r>
              <a:rPr lang="en-US" altLang="zh-CN" dirty="0">
                <a:solidFill>
                  <a:schemeClr val="tx1"/>
                </a:solidFill>
              </a:rPr>
              <a:t>void</a:t>
            </a:r>
          </a:p>
          <a:p>
            <a:pPr lvl="1">
              <a:lnSpc>
                <a:spcPts val="3200"/>
              </a:lnSpc>
            </a:pPr>
            <a:r>
              <a:rPr lang="en-US" altLang="zh-CN" dirty="0" err="1">
                <a:solidFill>
                  <a:srgbClr val="C00000"/>
                </a:solidFill>
              </a:rPr>
              <a:t>type_error</a:t>
            </a:r>
            <a:endParaRPr lang="en-US" altLang="zh-CN" dirty="0">
              <a:solidFill>
                <a:srgbClr val="C00000"/>
              </a:solidFill>
            </a:endParaRPr>
          </a:p>
          <a:p>
            <a:pPr lvl="1">
              <a:lnSpc>
                <a:spcPts val="3200"/>
              </a:lnSpc>
            </a:pPr>
            <a:r>
              <a:rPr lang="en-US" altLang="zh-CN" dirty="0">
                <a:solidFill>
                  <a:srgbClr val="C00000"/>
                </a:solidFill>
              </a:rPr>
              <a:t>ok</a:t>
            </a:r>
          </a:p>
          <a:p>
            <a:pPr>
              <a:lnSpc>
                <a:spcPts val="3200"/>
              </a:lnSpc>
            </a:pPr>
            <a:endParaRPr lang="en-US" altLang="zh-CN" dirty="0"/>
          </a:p>
          <a:p>
            <a:pPr>
              <a:lnSpc>
                <a:spcPts val="3200"/>
              </a:lnSpc>
            </a:pPr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F78A6F-B213-C87B-A25C-18FAAB355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</p:spTree>
    <p:extLst>
      <p:ext uri="{BB962C8B-B14F-4D97-AF65-F5344CB8AC3E}">
        <p14:creationId xmlns:p14="http://schemas.microsoft.com/office/powerpoint/2010/main" val="4277591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AA4ACF6-BF21-5106-245A-B6B8E8CD9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822" y="962270"/>
            <a:ext cx="11031078" cy="4249810"/>
          </a:xfrm>
        </p:spPr>
        <p:txBody>
          <a:bodyPr>
            <a:normAutofit/>
          </a:bodyPr>
          <a:lstStyle/>
          <a:p>
            <a:pPr marL="0" indent="0">
              <a:lnSpc>
                <a:spcPts val="3200"/>
              </a:lnSpc>
              <a:buNone/>
            </a:pPr>
            <a:r>
              <a:rPr lang="zh-CN" altLang="en-US" dirty="0">
                <a:solidFill>
                  <a:srgbClr val="244B61"/>
                </a:solidFill>
              </a:rPr>
              <a:t>类型表达式</a:t>
            </a:r>
            <a:endParaRPr lang="en-US" altLang="zh-CN" dirty="0">
              <a:solidFill>
                <a:srgbClr val="244B61"/>
              </a:solidFill>
            </a:endParaRPr>
          </a:p>
          <a:p>
            <a:pPr>
              <a:lnSpc>
                <a:spcPts val="3200"/>
              </a:lnSpc>
            </a:pPr>
            <a:r>
              <a:rPr lang="zh-CN" altLang="en-US" b="0" dirty="0"/>
              <a:t>基本类型是类型表达式</a:t>
            </a:r>
          </a:p>
          <a:p>
            <a:pPr>
              <a:lnSpc>
                <a:spcPts val="3200"/>
              </a:lnSpc>
            </a:pPr>
            <a:r>
              <a:rPr lang="zh-CN" altLang="en-US" b="0" dirty="0"/>
              <a:t>将</a:t>
            </a:r>
            <a:r>
              <a:rPr lang="zh-CN" altLang="en-US" b="0" dirty="0">
                <a:solidFill>
                  <a:srgbClr val="C00000"/>
                </a:solidFill>
              </a:rPr>
              <a:t>类型构造符</a:t>
            </a:r>
            <a:r>
              <a:rPr lang="en-US" altLang="zh-CN" b="0" dirty="0"/>
              <a:t>(type constructor)</a:t>
            </a:r>
            <a:r>
              <a:rPr lang="zh-CN" altLang="en-US" b="0" dirty="0"/>
              <a:t>作用于类型表达式可以构成新的类型表达式</a:t>
            </a:r>
          </a:p>
          <a:p>
            <a:pPr lvl="1">
              <a:lnSpc>
                <a:spcPts val="3200"/>
              </a:lnSpc>
            </a:pPr>
            <a:r>
              <a:rPr lang="zh-CN" altLang="en-US" dirty="0"/>
              <a:t>数组构造符</a:t>
            </a:r>
            <a:r>
              <a:rPr lang="en-US" altLang="zh-CN" dirty="0"/>
              <a:t>array(I,T)</a:t>
            </a:r>
          </a:p>
          <a:p>
            <a:pPr lvl="2">
              <a:lnSpc>
                <a:spcPts val="3200"/>
              </a:lnSpc>
            </a:pPr>
            <a:r>
              <a:rPr lang="zh-CN" altLang="en-US" dirty="0"/>
              <a:t>若</a:t>
            </a:r>
            <a:r>
              <a:rPr lang="en-US" altLang="zh-CN" dirty="0"/>
              <a:t>T</a:t>
            </a:r>
            <a:r>
              <a:rPr lang="zh-CN" altLang="en-US" dirty="0"/>
              <a:t>是类型表达式，</a:t>
            </a:r>
            <a:r>
              <a:rPr lang="en-US" altLang="zh-CN" dirty="0"/>
              <a:t>I</a:t>
            </a:r>
            <a:r>
              <a:rPr lang="zh-CN" altLang="en-US" dirty="0"/>
              <a:t>是整数域 </a:t>
            </a:r>
            <a:r>
              <a:rPr lang="en-US" altLang="zh-CN" dirty="0"/>
              <a:t>(0..5; 1..10), </a:t>
            </a:r>
            <a:r>
              <a:rPr lang="zh-CN" altLang="en-US" dirty="0"/>
              <a:t>则</a:t>
            </a:r>
          </a:p>
          <a:p>
            <a:pPr lvl="2">
              <a:lnSpc>
                <a:spcPts val="3200"/>
              </a:lnSpc>
            </a:pPr>
            <a:r>
              <a:rPr lang="en-US" altLang="zh-CN" dirty="0"/>
              <a:t>Array(I,T) </a:t>
            </a:r>
            <a:r>
              <a:rPr lang="zh-CN" altLang="en-US" dirty="0"/>
              <a:t>也是类型表达式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F78A6F-B213-C87B-A25C-18FAAB355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8.2</a:t>
            </a:r>
            <a:r>
              <a:rPr lang="zh-CN" altLang="en-US" dirty="0"/>
              <a:t> 静态语义分析</a:t>
            </a:r>
          </a:p>
        </p:txBody>
      </p:sp>
      <p:graphicFrame>
        <p:nvGraphicFramePr>
          <p:cNvPr id="4" name="Group 18">
            <a:extLst>
              <a:ext uri="{FF2B5EF4-FFF2-40B4-BE49-F238E27FC236}">
                <a16:creationId xmlns:a16="http://schemas.microsoft.com/office/drawing/2014/main" id="{E6BFF5DC-FE65-7B8D-F286-50A38C9CEA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829313"/>
              </p:ext>
            </p:extLst>
          </p:nvPr>
        </p:nvGraphicFramePr>
        <p:xfrm>
          <a:off x="2556987" y="4545453"/>
          <a:ext cx="6980237" cy="1211334"/>
        </p:xfrm>
        <a:graphic>
          <a:graphicData uri="http://schemas.openxmlformats.org/drawingml/2006/table">
            <a:tbl>
              <a:tblPr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</a:tblPr>
              <a:tblGrid>
                <a:gridCol w="2208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2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37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lang="zh-CN" altLang="en-US" sz="22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类型</a:t>
                      </a:r>
                      <a:endParaRPr kumimoji="0" lang="zh-CN" altLang="en-US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lang="zh-CN" altLang="en-US" sz="22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类型表达式</a:t>
                      </a:r>
                      <a:endParaRPr kumimoji="0" lang="en-US" altLang="zh-CN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7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2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int</a:t>
                      </a: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 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[3]</a:t>
                      </a:r>
                      <a:endParaRPr kumimoji="1" lang="zh-CN" altLang="en-US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array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 (0..2, </a:t>
                      </a: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int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 )</a:t>
                      </a:r>
                      <a:endParaRPr kumimoji="1" lang="zh-CN" altLang="en-US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7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2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int</a:t>
                      </a: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 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[2][3]</a:t>
                      </a:r>
                      <a:endParaRPr kumimoji="1" lang="zh-CN" altLang="en-US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array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 (0..1, </a:t>
                      </a: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array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(0..2,</a:t>
                      </a: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int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) ) </a:t>
                      </a:r>
                      <a:endParaRPr kumimoji="1" lang="zh-CN" altLang="en-US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Group 18">
            <a:extLst>
              <a:ext uri="{FF2B5EF4-FFF2-40B4-BE49-F238E27FC236}">
                <a16:creationId xmlns:a16="http://schemas.microsoft.com/office/drawing/2014/main" id="{2CC098A5-B81B-798D-2AA3-6B53E4D743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8570496"/>
              </p:ext>
            </p:extLst>
          </p:nvPr>
        </p:nvGraphicFramePr>
        <p:xfrm>
          <a:off x="2556988" y="4544985"/>
          <a:ext cx="6980237" cy="1211334"/>
        </p:xfrm>
        <a:graphic>
          <a:graphicData uri="http://schemas.openxmlformats.org/drawingml/2006/table">
            <a:tbl>
              <a:tblPr>
                <a:effectLst>
                  <a:outerShdw blurRad="50800" dist="50800" dir="2700000" algn="ctr" rotWithShape="0">
                    <a:schemeClr val="tx1">
                      <a:alpha val="40000"/>
                    </a:schemeClr>
                  </a:outerShdw>
                </a:effectLst>
              </a:tblPr>
              <a:tblGrid>
                <a:gridCol w="22081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2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37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lang="zh-CN" altLang="en-US" sz="22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类型</a:t>
                      </a:r>
                      <a:endParaRPr kumimoji="0" lang="zh-CN" altLang="en-US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E7C7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lang="zh-CN" altLang="en-US" sz="22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类型表达式</a:t>
                      </a:r>
                      <a:endParaRPr kumimoji="0" lang="en-US" altLang="zh-CN" sz="22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E7C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7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2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int</a:t>
                      </a: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 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[3]</a:t>
                      </a:r>
                      <a:endParaRPr kumimoji="1" lang="zh-CN" altLang="en-US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array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 (3, </a:t>
                      </a: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int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 )</a:t>
                      </a:r>
                      <a:endParaRPr kumimoji="1" lang="zh-CN" altLang="en-US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75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2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int</a:t>
                      </a: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 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[2][3]</a:t>
                      </a:r>
                      <a:endParaRPr kumimoji="1" lang="zh-CN" altLang="en-US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array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 (2, </a:t>
                      </a: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array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(3,</a:t>
                      </a:r>
                      <a:r>
                        <a:rPr kumimoji="1" lang="en-US" altLang="zh-CN" sz="22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int</a:t>
                      </a:r>
                      <a:r>
                        <a:rPr kumimoji="1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  <a:cs typeface="Times New Roman" pitchFamily="18" charset="0"/>
                        </a:rPr>
                        <a:t>) ) </a:t>
                      </a:r>
                      <a:endParaRPr kumimoji="1" lang="zh-CN" altLang="en-US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楷体_GB2312" pitchFamily="49" charset="-122"/>
                        <a:cs typeface="Times New Roman" pitchFamily="18" charset="0"/>
                      </a:endParaRPr>
                    </a:p>
                  </a:txBody>
                  <a:tcPr marL="142034" marR="142034" marT="34249" marB="34249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2188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Office 主题​​">
  <a:themeElements>
    <a:clrScheme name="自定义 27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35F90"/>
      </a:accent1>
      <a:accent2>
        <a:srgbClr val="0099C5"/>
      </a:accent2>
      <a:accent3>
        <a:srgbClr val="E1CEAB"/>
      </a:accent3>
      <a:accent4>
        <a:srgbClr val="C7A25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18165</TotalTime>
  <Words>2645</Words>
  <Application>Microsoft Office PowerPoint</Application>
  <PresentationFormat>宽屏</PresentationFormat>
  <Paragraphs>283</Paragraphs>
  <Slides>27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38" baseType="lpstr">
      <vt:lpstr>等线</vt:lpstr>
      <vt:lpstr>等线 Light</vt:lpstr>
      <vt:lpstr>上首标榜体（非商用）</vt:lpstr>
      <vt:lpstr>书体坊兰亭体</vt:lpstr>
      <vt:lpstr>微软雅黑</vt:lpstr>
      <vt:lpstr>Arial</vt:lpstr>
      <vt:lpstr>Segoe UI</vt:lpstr>
      <vt:lpstr>Times New Roman</vt:lpstr>
      <vt:lpstr>Wingdings</vt:lpstr>
      <vt:lpstr>Office 主题​​</vt:lpstr>
      <vt:lpstr>1_Office 主题​​</vt:lpstr>
      <vt:lpstr>PowerPoint 演示文稿</vt:lpstr>
      <vt:lpstr>本章主要内容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8.2 静态语义分析</vt:lpstr>
      <vt:lpstr>本章主要内容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QZ7420</dc:creator>
  <cp:lastModifiedBy>茂林 杨</cp:lastModifiedBy>
  <cp:revision>748</cp:revision>
  <cp:lastPrinted>2022-10-13T02:21:01Z</cp:lastPrinted>
  <dcterms:created xsi:type="dcterms:W3CDTF">2022-06-03T05:02:51Z</dcterms:created>
  <dcterms:modified xsi:type="dcterms:W3CDTF">2024-05-07T07:24:09Z</dcterms:modified>
</cp:coreProperties>
</file>

<file path=docProps/thumbnail.jpeg>
</file>